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m4a" ContentType="audio/mp4"/>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1"/>
  </p:sldMasterIdLst>
  <p:sldIdLst>
    <p:sldId id="280" r:id="rId2"/>
    <p:sldId id="297" r:id="rId3"/>
    <p:sldId id="442" r:id="rId4"/>
    <p:sldId id="444" r:id="rId5"/>
    <p:sldId id="446" r:id="rId6"/>
    <p:sldId id="256" r:id="rId7"/>
    <p:sldId id="273" r:id="rId8"/>
    <p:sldId id="281" r:id="rId9"/>
    <p:sldId id="274" r:id="rId10"/>
    <p:sldId id="284" r:id="rId11"/>
    <p:sldId id="286" r:id="rId12"/>
    <p:sldId id="285" r:id="rId13"/>
    <p:sldId id="306" r:id="rId14"/>
    <p:sldId id="308" r:id="rId15"/>
    <p:sldId id="310" r:id="rId16"/>
    <p:sldId id="447" r:id="rId17"/>
    <p:sldId id="283" r:id="rId18"/>
    <p:sldId id="428" r:id="rId19"/>
    <p:sldId id="277" r:id="rId20"/>
    <p:sldId id="278" r:id="rId21"/>
    <p:sldId id="449" r:id="rId22"/>
    <p:sldId id="451" r:id="rId23"/>
    <p:sldId id="453" r:id="rId24"/>
    <p:sldId id="455" r:id="rId25"/>
    <p:sldId id="457" r:id="rId26"/>
    <p:sldId id="397" r:id="rId27"/>
    <p:sldId id="405" r:id="rId28"/>
    <p:sldId id="399" r:id="rId29"/>
    <p:sldId id="366" r:id="rId30"/>
    <p:sldId id="367" r:id="rId31"/>
    <p:sldId id="403" r:id="rId32"/>
    <p:sldId id="462" r:id="rId33"/>
    <p:sldId id="463" r:id="rId34"/>
    <p:sldId id="465" r:id="rId35"/>
    <p:sldId id="467" r:id="rId36"/>
    <p:sldId id="469" r:id="rId37"/>
    <p:sldId id="368" r:id="rId38"/>
    <p:sldId id="369" r:id="rId39"/>
    <p:sldId id="409" r:id="rId40"/>
    <p:sldId id="430" r:id="rId41"/>
    <p:sldId id="432" r:id="rId42"/>
    <p:sldId id="436" r:id="rId43"/>
    <p:sldId id="440" r:id="rId44"/>
    <p:sldId id="459" r:id="rId45"/>
    <p:sldId id="411" r:id="rId46"/>
    <p:sldId id="413" r:id="rId47"/>
    <p:sldId id="415" r:id="rId48"/>
    <p:sldId id="417" r:id="rId49"/>
    <p:sldId id="374" r:id="rId50"/>
    <p:sldId id="380" r:id="rId51"/>
    <p:sldId id="422" r:id="rId52"/>
    <p:sldId id="426" r:id="rId53"/>
    <p:sldId id="424" r:id="rId54"/>
    <p:sldId id="420" r:id="rId55"/>
    <p:sldId id="418" r:id="rId5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E1E9"/>
    <a:srgbClr val="52BFE8"/>
    <a:srgbClr val="15B9C1"/>
    <a:srgbClr val="36A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نمط متوسط 2 - تميي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660B408-B3CF-4A94-85FC-2B1E0A45F4A2}" styleName="نمط داكن 2 - تمييز 1/تميي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نمط داكن 2 - تمييز 5/تميي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نمط متوسط 4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نمط داكن 1 - تميي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نمط متوسط 1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النمط المتوسط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نمط متوسط 1 - تميي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نمط متوسط 2 - تميي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نمط داكن 1 - تميي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p:restoredTop sz="91427"/>
  </p:normalViewPr>
  <p:slideViewPr>
    <p:cSldViewPr snapToGrid="0">
      <p:cViewPr varScale="1">
        <p:scale>
          <a:sx n="50" d="100"/>
          <a:sy n="50" d="100"/>
        </p:scale>
        <p:origin x="3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Alsalem" userId="a75c4a96-c4bc-456e-b48a-690fc986133b" providerId="ADAL" clId="{EDB23D3F-3CDD-AC4E-A2CB-E96C4C401ABC}"/>
    <pc:docChg chg="modSld">
      <pc:chgData name="Ali Alsalem" userId="a75c4a96-c4bc-456e-b48a-690fc986133b" providerId="ADAL" clId="{EDB23D3F-3CDD-AC4E-A2CB-E96C4C401ABC}" dt="2023-09-14T11:34:45.746" v="7" actId="22"/>
      <pc:docMkLst>
        <pc:docMk/>
      </pc:docMkLst>
      <pc:sldChg chg="addSp modSp">
        <pc:chgData name="Ali Alsalem" userId="a75c4a96-c4bc-456e-b48a-690fc986133b" providerId="ADAL" clId="{EDB23D3F-3CDD-AC4E-A2CB-E96C4C401ABC}" dt="2023-09-14T11:34:45.746" v="7" actId="22"/>
        <pc:sldMkLst>
          <pc:docMk/>
          <pc:sldMk cId="2828755703" sldId="273"/>
        </pc:sldMkLst>
        <pc:spChg chg="mod">
          <ac:chgData name="Ali Alsalem" userId="a75c4a96-c4bc-456e-b48a-690fc986133b" providerId="ADAL" clId="{EDB23D3F-3CDD-AC4E-A2CB-E96C4C401ABC}" dt="2023-09-14T11:33:59.888" v="6" actId="1076"/>
          <ac:spMkLst>
            <pc:docMk/>
            <pc:sldMk cId="2828755703" sldId="273"/>
            <ac:spMk id="5" creationId="{6BAA374D-0D2E-FE9C-DF63-AA5B5D62324E}"/>
          </ac:spMkLst>
        </pc:spChg>
        <pc:spChg chg="add">
          <ac:chgData name="Ali Alsalem" userId="a75c4a96-c4bc-456e-b48a-690fc986133b" providerId="ADAL" clId="{EDB23D3F-3CDD-AC4E-A2CB-E96C4C401ABC}" dt="2023-09-14T11:34:45.746" v="7" actId="22"/>
          <ac:spMkLst>
            <pc:docMk/>
            <pc:sldMk cId="2828755703" sldId="273"/>
            <ac:spMk id="8" creationId="{2E428817-F28C-F460-C257-9BC98F70AD98}"/>
          </ac:spMkLst>
        </pc:spChg>
      </pc:sldChg>
    </pc:docChg>
  </pc:docChgLst>
  <pc:docChgLst>
    <pc:chgData name="Ali Alsalem" userId="a75c4a96-c4bc-456e-b48a-690fc986133b" providerId="ADAL" clId="{23B2B08C-DD0F-044A-82BD-2D8F9EECA102}"/>
    <pc:docChg chg="modSld">
      <pc:chgData name="Ali Alsalem" userId="a75c4a96-c4bc-456e-b48a-690fc986133b" providerId="ADAL" clId="{23B2B08C-DD0F-044A-82BD-2D8F9EECA102}" dt="2023-09-14T11:58:47.696" v="1" actId="14100"/>
      <pc:docMkLst>
        <pc:docMk/>
      </pc:docMkLst>
      <pc:sldChg chg="modSp">
        <pc:chgData name="Ali Alsalem" userId="a75c4a96-c4bc-456e-b48a-690fc986133b" providerId="ADAL" clId="{23B2B08C-DD0F-044A-82BD-2D8F9EECA102}" dt="2023-09-14T11:58:47.696" v="1" actId="14100"/>
        <pc:sldMkLst>
          <pc:docMk/>
          <pc:sldMk cId="2828755703" sldId="273"/>
        </pc:sldMkLst>
        <pc:spChg chg="mod">
          <ac:chgData name="Ali Alsalem" userId="a75c4a96-c4bc-456e-b48a-690fc986133b" providerId="ADAL" clId="{23B2B08C-DD0F-044A-82BD-2D8F9EECA102}" dt="2023-09-14T11:58:47.696" v="1" actId="14100"/>
          <ac:spMkLst>
            <pc:docMk/>
            <pc:sldMk cId="2828755703" sldId="273"/>
            <ac:spMk id="5" creationId="{6BAA374D-0D2E-FE9C-DF63-AA5B5D62324E}"/>
          </ac:spMkLst>
        </pc:spChg>
      </pc:sldChg>
    </pc:docChg>
  </pc:docChgLst>
  <pc:docChgLst>
    <pc:chgData name="Ali Alsalem" userId="a75c4a96-c4bc-456e-b48a-690fc986133b" providerId="ADAL" clId="{92020098-02FD-854B-BB22-5062193BDF0C}"/>
    <pc:docChg chg="custSel modSld">
      <pc:chgData name="Ali Alsalem" userId="a75c4a96-c4bc-456e-b48a-690fc986133b" providerId="ADAL" clId="{92020098-02FD-854B-BB22-5062193BDF0C}" dt="2023-09-14T11:57:59.755" v="14" actId="14100"/>
      <pc:docMkLst>
        <pc:docMk/>
      </pc:docMkLst>
      <pc:sldChg chg="delSp modSp">
        <pc:chgData name="Ali Alsalem" userId="a75c4a96-c4bc-456e-b48a-690fc986133b" providerId="ADAL" clId="{92020098-02FD-854B-BB22-5062193BDF0C}" dt="2023-09-14T11:57:59.755" v="14" actId="14100"/>
        <pc:sldMkLst>
          <pc:docMk/>
          <pc:sldMk cId="2828755703" sldId="273"/>
        </pc:sldMkLst>
        <pc:spChg chg="mod">
          <ac:chgData name="Ali Alsalem" userId="a75c4a96-c4bc-456e-b48a-690fc986133b" providerId="ADAL" clId="{92020098-02FD-854B-BB22-5062193BDF0C}" dt="2023-09-14T11:57:59.755" v="14" actId="14100"/>
          <ac:spMkLst>
            <pc:docMk/>
            <pc:sldMk cId="2828755703" sldId="273"/>
            <ac:spMk id="5" creationId="{6BAA374D-0D2E-FE9C-DF63-AA5B5D62324E}"/>
          </ac:spMkLst>
        </pc:spChg>
        <pc:spChg chg="del">
          <ac:chgData name="Ali Alsalem" userId="a75c4a96-c4bc-456e-b48a-690fc986133b" providerId="ADAL" clId="{92020098-02FD-854B-BB22-5062193BDF0C}" dt="2023-09-14T11:56:19.586" v="0" actId="21"/>
          <ac:spMkLst>
            <pc:docMk/>
            <pc:sldMk cId="2828755703" sldId="273"/>
            <ac:spMk id="8" creationId="{2E428817-F28C-F460-C257-9BC98F70AD9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9C46A7-51EE-B44D-9828-D6A2603770C7}" type="doc">
      <dgm:prSet loTypeId="urn:microsoft.com/office/officeart/2005/8/layout/venn3" loCatId="" qsTypeId="urn:microsoft.com/office/officeart/2005/8/quickstyle/simple1" qsCatId="simple" csTypeId="urn:microsoft.com/office/officeart/2005/8/colors/accent1_2" csCatId="accent1" phldr="1"/>
      <dgm:spPr/>
      <dgm:t>
        <a:bodyPr/>
        <a:lstStyle/>
        <a:p>
          <a:pPr rtl="1"/>
          <a:endParaRPr lang="ar-SA"/>
        </a:p>
      </dgm:t>
    </dgm:pt>
    <dgm:pt modelId="{A579FAA8-779E-044F-9CDC-6AC3A32D9491}">
      <dgm:prSet phldrT="[نص]"/>
      <dgm:spPr/>
      <dgm:t>
        <a:bodyPr/>
        <a:lstStyle/>
        <a:p>
          <a:pPr rtl="1"/>
          <a:r>
            <a:rPr lang="ar-SA">
              <a:solidFill>
                <a:srgbClr val="002060"/>
              </a:solidFill>
            </a:rPr>
            <a:t>لجنة الصحة والبيئة وجودة الحياة </a:t>
          </a:r>
          <a:endParaRPr lang="ar-SA"/>
        </a:p>
      </dgm:t>
    </dgm:pt>
    <dgm:pt modelId="{2F89B34F-6835-4546-916A-0C1036B155C6}" type="parTrans" cxnId="{A9953AFE-B6DE-9547-B07F-DAEAD84C2254}">
      <dgm:prSet/>
      <dgm:spPr/>
      <dgm:t>
        <a:bodyPr/>
        <a:lstStyle/>
        <a:p>
          <a:pPr rtl="1"/>
          <a:endParaRPr lang="ar-SA"/>
        </a:p>
      </dgm:t>
    </dgm:pt>
    <dgm:pt modelId="{03029719-535B-B543-AE1B-64AE48576FEA}" type="sibTrans" cxnId="{A9953AFE-B6DE-9547-B07F-DAEAD84C2254}">
      <dgm:prSet/>
      <dgm:spPr/>
      <dgm:t>
        <a:bodyPr/>
        <a:lstStyle/>
        <a:p>
          <a:pPr rtl="1"/>
          <a:endParaRPr lang="ar-SA"/>
        </a:p>
      </dgm:t>
    </dgm:pt>
    <dgm:pt modelId="{D6BDD4EA-A35D-4B49-A91C-E16477B397B2}">
      <dgm:prSet phldrT="[نص]"/>
      <dgm:spPr/>
      <dgm:t>
        <a:bodyPr/>
        <a:lstStyle/>
        <a:p>
          <a:pPr rtl="1"/>
          <a:r>
            <a:rPr lang="ar-SA">
              <a:solidFill>
                <a:srgbClr val="002060"/>
              </a:solidFill>
            </a:rPr>
            <a:t>لجنة الجريمة والانحراف والعنف </a:t>
          </a:r>
          <a:endParaRPr lang="ar-SA"/>
        </a:p>
      </dgm:t>
    </dgm:pt>
    <dgm:pt modelId="{99BDB80F-F723-D24F-8395-E51E9967CEC6}" type="parTrans" cxnId="{D3D90970-24D6-A945-9309-E5012413A70E}">
      <dgm:prSet/>
      <dgm:spPr/>
      <dgm:t>
        <a:bodyPr/>
        <a:lstStyle/>
        <a:p>
          <a:pPr rtl="1"/>
          <a:endParaRPr lang="ar-SA"/>
        </a:p>
      </dgm:t>
    </dgm:pt>
    <dgm:pt modelId="{9FF8133F-771E-E24C-B929-92C3AA612359}" type="sibTrans" cxnId="{D3D90970-24D6-A945-9309-E5012413A70E}">
      <dgm:prSet/>
      <dgm:spPr/>
      <dgm:t>
        <a:bodyPr/>
        <a:lstStyle/>
        <a:p>
          <a:pPr rtl="1"/>
          <a:endParaRPr lang="ar-SA"/>
        </a:p>
      </dgm:t>
    </dgm:pt>
    <dgm:pt modelId="{3BC4E268-BC4C-8342-A81D-B207E9D26B31}">
      <dgm:prSet phldrT="[نص]"/>
      <dgm:spPr/>
      <dgm:t>
        <a:bodyPr/>
        <a:lstStyle/>
        <a:p>
          <a:pPr rtl="1"/>
          <a:r>
            <a:rPr lang="ar-SA" dirty="0">
              <a:solidFill>
                <a:srgbClr val="002060"/>
              </a:solidFill>
            </a:rPr>
            <a:t>لجنة التعليم والتوجيه والإرشاد </a:t>
          </a:r>
          <a:endParaRPr lang="ar-SA" dirty="0"/>
        </a:p>
      </dgm:t>
    </dgm:pt>
    <dgm:pt modelId="{708E4434-A387-4A40-B19A-EEADDA91A02D}" type="parTrans" cxnId="{DAFDF678-9ECF-454D-B617-84EBD03D0A57}">
      <dgm:prSet/>
      <dgm:spPr/>
      <dgm:t>
        <a:bodyPr/>
        <a:lstStyle/>
        <a:p>
          <a:pPr rtl="1"/>
          <a:endParaRPr lang="ar-SA"/>
        </a:p>
      </dgm:t>
    </dgm:pt>
    <dgm:pt modelId="{DE67097F-AA91-AD42-B337-59813EBCC491}" type="sibTrans" cxnId="{DAFDF678-9ECF-454D-B617-84EBD03D0A57}">
      <dgm:prSet/>
      <dgm:spPr/>
      <dgm:t>
        <a:bodyPr/>
        <a:lstStyle/>
        <a:p>
          <a:pPr rtl="1"/>
          <a:endParaRPr lang="ar-SA"/>
        </a:p>
      </dgm:t>
    </dgm:pt>
    <dgm:pt modelId="{4F399575-AE5C-9247-AFCC-A1D3EE319C38}">
      <dgm:prSet phldrT="[نص]"/>
      <dgm:spPr/>
      <dgm:t>
        <a:bodyPr/>
        <a:lstStyle/>
        <a:p>
          <a:pPr rtl="1"/>
          <a:r>
            <a:rPr lang="ar-SA" dirty="0">
              <a:solidFill>
                <a:srgbClr val="002060"/>
              </a:solidFill>
            </a:rPr>
            <a:t>لجنة الدراسات والأبحاث والاستشارات</a:t>
          </a:r>
          <a:endParaRPr lang="ar-SA" dirty="0"/>
        </a:p>
      </dgm:t>
    </dgm:pt>
    <dgm:pt modelId="{31E385BB-5A85-5747-AB04-80AE6E7FF43B}" type="sibTrans" cxnId="{27E548FD-8138-CF4A-A1BC-2435E762E074}">
      <dgm:prSet/>
      <dgm:spPr/>
      <dgm:t>
        <a:bodyPr/>
        <a:lstStyle/>
        <a:p>
          <a:pPr rtl="1"/>
          <a:endParaRPr lang="ar-SA"/>
        </a:p>
      </dgm:t>
    </dgm:pt>
    <dgm:pt modelId="{EAAD9D3A-26D3-2B48-B4FA-B5F02477C43A}" type="parTrans" cxnId="{27E548FD-8138-CF4A-A1BC-2435E762E074}">
      <dgm:prSet/>
      <dgm:spPr/>
      <dgm:t>
        <a:bodyPr/>
        <a:lstStyle/>
        <a:p>
          <a:pPr rtl="1"/>
          <a:endParaRPr lang="ar-SA"/>
        </a:p>
      </dgm:t>
    </dgm:pt>
    <dgm:pt modelId="{26C7E452-178A-1946-B464-18D7470A95E6}" type="pres">
      <dgm:prSet presAssocID="{169C46A7-51EE-B44D-9828-D6A2603770C7}" presName="Name0" presStyleCnt="0">
        <dgm:presLayoutVars>
          <dgm:dir/>
          <dgm:resizeHandles val="exact"/>
        </dgm:presLayoutVars>
      </dgm:prSet>
      <dgm:spPr/>
      <dgm:t>
        <a:bodyPr/>
        <a:lstStyle/>
        <a:p>
          <a:endParaRPr lang="en-US"/>
        </a:p>
      </dgm:t>
    </dgm:pt>
    <dgm:pt modelId="{1AD4F901-A6E5-544F-9A24-E45C9428A992}" type="pres">
      <dgm:prSet presAssocID="{4F399575-AE5C-9247-AFCC-A1D3EE319C38}" presName="Name5" presStyleLbl="vennNode1" presStyleIdx="0" presStyleCnt="4">
        <dgm:presLayoutVars>
          <dgm:bulletEnabled val="1"/>
        </dgm:presLayoutVars>
      </dgm:prSet>
      <dgm:spPr/>
      <dgm:t>
        <a:bodyPr/>
        <a:lstStyle/>
        <a:p>
          <a:endParaRPr lang="en-US"/>
        </a:p>
      </dgm:t>
    </dgm:pt>
    <dgm:pt modelId="{D7E07F25-67DF-DB4E-884D-3FB734F03325}" type="pres">
      <dgm:prSet presAssocID="{31E385BB-5A85-5747-AB04-80AE6E7FF43B}" presName="space" presStyleCnt="0"/>
      <dgm:spPr/>
    </dgm:pt>
    <dgm:pt modelId="{1B875EC6-F6EC-7B45-8F3B-3DE0C4340762}" type="pres">
      <dgm:prSet presAssocID="{A579FAA8-779E-044F-9CDC-6AC3A32D9491}" presName="Name5" presStyleLbl="vennNode1" presStyleIdx="1" presStyleCnt="4">
        <dgm:presLayoutVars>
          <dgm:bulletEnabled val="1"/>
        </dgm:presLayoutVars>
      </dgm:prSet>
      <dgm:spPr/>
      <dgm:t>
        <a:bodyPr/>
        <a:lstStyle/>
        <a:p>
          <a:endParaRPr lang="en-US"/>
        </a:p>
      </dgm:t>
    </dgm:pt>
    <dgm:pt modelId="{79A85560-576C-3846-AD0F-F3254FA0D1E1}" type="pres">
      <dgm:prSet presAssocID="{03029719-535B-B543-AE1B-64AE48576FEA}" presName="space" presStyleCnt="0"/>
      <dgm:spPr/>
    </dgm:pt>
    <dgm:pt modelId="{D996A295-1D93-C842-BB44-0F6D7ADED818}" type="pres">
      <dgm:prSet presAssocID="{D6BDD4EA-A35D-4B49-A91C-E16477B397B2}" presName="Name5" presStyleLbl="vennNode1" presStyleIdx="2" presStyleCnt="4">
        <dgm:presLayoutVars>
          <dgm:bulletEnabled val="1"/>
        </dgm:presLayoutVars>
      </dgm:prSet>
      <dgm:spPr/>
      <dgm:t>
        <a:bodyPr/>
        <a:lstStyle/>
        <a:p>
          <a:endParaRPr lang="en-US"/>
        </a:p>
      </dgm:t>
    </dgm:pt>
    <dgm:pt modelId="{5829DCF5-0008-EE4E-AED1-342D0FC12FAA}" type="pres">
      <dgm:prSet presAssocID="{9FF8133F-771E-E24C-B929-92C3AA612359}" presName="space" presStyleCnt="0"/>
      <dgm:spPr/>
    </dgm:pt>
    <dgm:pt modelId="{CDA81D87-003A-3D44-AE89-60E35BDBC088}" type="pres">
      <dgm:prSet presAssocID="{3BC4E268-BC4C-8342-A81D-B207E9D26B31}" presName="Name5" presStyleLbl="vennNode1" presStyleIdx="3" presStyleCnt="4">
        <dgm:presLayoutVars>
          <dgm:bulletEnabled val="1"/>
        </dgm:presLayoutVars>
      </dgm:prSet>
      <dgm:spPr/>
      <dgm:t>
        <a:bodyPr/>
        <a:lstStyle/>
        <a:p>
          <a:endParaRPr lang="en-US"/>
        </a:p>
      </dgm:t>
    </dgm:pt>
  </dgm:ptLst>
  <dgm:cxnLst>
    <dgm:cxn modelId="{F74A4366-2A30-584D-8EA9-CF85CAF126F2}" type="presOf" srcId="{A579FAA8-779E-044F-9CDC-6AC3A32D9491}" destId="{1B875EC6-F6EC-7B45-8F3B-3DE0C4340762}" srcOrd="0" destOrd="0" presId="urn:microsoft.com/office/officeart/2005/8/layout/venn3"/>
    <dgm:cxn modelId="{DAFDF678-9ECF-454D-B617-84EBD03D0A57}" srcId="{169C46A7-51EE-B44D-9828-D6A2603770C7}" destId="{3BC4E268-BC4C-8342-A81D-B207E9D26B31}" srcOrd="3" destOrd="0" parTransId="{708E4434-A387-4A40-B19A-EEADDA91A02D}" sibTransId="{DE67097F-AA91-AD42-B337-59813EBCC491}"/>
    <dgm:cxn modelId="{9140DD40-4DDD-5A42-8CDE-B91C30596C03}" type="presOf" srcId="{3BC4E268-BC4C-8342-A81D-B207E9D26B31}" destId="{CDA81D87-003A-3D44-AE89-60E35BDBC088}" srcOrd="0" destOrd="0" presId="urn:microsoft.com/office/officeart/2005/8/layout/venn3"/>
    <dgm:cxn modelId="{3961F56A-72F7-7C43-A803-B37AB11501EB}" type="presOf" srcId="{4F399575-AE5C-9247-AFCC-A1D3EE319C38}" destId="{1AD4F901-A6E5-544F-9A24-E45C9428A992}" srcOrd="0" destOrd="0" presId="urn:microsoft.com/office/officeart/2005/8/layout/venn3"/>
    <dgm:cxn modelId="{7664068D-8A15-D042-8B02-B187764E0BC3}" type="presOf" srcId="{D6BDD4EA-A35D-4B49-A91C-E16477B397B2}" destId="{D996A295-1D93-C842-BB44-0F6D7ADED818}" srcOrd="0" destOrd="0" presId="urn:microsoft.com/office/officeart/2005/8/layout/venn3"/>
    <dgm:cxn modelId="{27E548FD-8138-CF4A-A1BC-2435E762E074}" srcId="{169C46A7-51EE-B44D-9828-D6A2603770C7}" destId="{4F399575-AE5C-9247-AFCC-A1D3EE319C38}" srcOrd="0" destOrd="0" parTransId="{EAAD9D3A-26D3-2B48-B4FA-B5F02477C43A}" sibTransId="{31E385BB-5A85-5747-AB04-80AE6E7FF43B}"/>
    <dgm:cxn modelId="{A9953AFE-B6DE-9547-B07F-DAEAD84C2254}" srcId="{169C46A7-51EE-B44D-9828-D6A2603770C7}" destId="{A579FAA8-779E-044F-9CDC-6AC3A32D9491}" srcOrd="1" destOrd="0" parTransId="{2F89B34F-6835-4546-916A-0C1036B155C6}" sibTransId="{03029719-535B-B543-AE1B-64AE48576FEA}"/>
    <dgm:cxn modelId="{832345ED-8BFF-674E-94D7-A294757A1392}" type="presOf" srcId="{169C46A7-51EE-B44D-9828-D6A2603770C7}" destId="{26C7E452-178A-1946-B464-18D7470A95E6}" srcOrd="0" destOrd="0" presId="urn:microsoft.com/office/officeart/2005/8/layout/venn3"/>
    <dgm:cxn modelId="{D3D90970-24D6-A945-9309-E5012413A70E}" srcId="{169C46A7-51EE-B44D-9828-D6A2603770C7}" destId="{D6BDD4EA-A35D-4B49-A91C-E16477B397B2}" srcOrd="2" destOrd="0" parTransId="{99BDB80F-F723-D24F-8395-E51E9967CEC6}" sibTransId="{9FF8133F-771E-E24C-B929-92C3AA612359}"/>
    <dgm:cxn modelId="{28F42188-5CB2-DD4D-9250-1790C41FEAD3}" type="presParOf" srcId="{26C7E452-178A-1946-B464-18D7470A95E6}" destId="{1AD4F901-A6E5-544F-9A24-E45C9428A992}" srcOrd="0" destOrd="0" presId="urn:microsoft.com/office/officeart/2005/8/layout/venn3"/>
    <dgm:cxn modelId="{68C84CFF-DE55-CF47-8FCD-57D14431A087}" type="presParOf" srcId="{26C7E452-178A-1946-B464-18D7470A95E6}" destId="{D7E07F25-67DF-DB4E-884D-3FB734F03325}" srcOrd="1" destOrd="0" presId="urn:microsoft.com/office/officeart/2005/8/layout/venn3"/>
    <dgm:cxn modelId="{32C50487-CF73-134F-82F9-69AA9B803AEB}" type="presParOf" srcId="{26C7E452-178A-1946-B464-18D7470A95E6}" destId="{1B875EC6-F6EC-7B45-8F3B-3DE0C4340762}" srcOrd="2" destOrd="0" presId="urn:microsoft.com/office/officeart/2005/8/layout/venn3"/>
    <dgm:cxn modelId="{FEF66149-9BC6-CB4A-9506-555AA891D818}" type="presParOf" srcId="{26C7E452-178A-1946-B464-18D7470A95E6}" destId="{79A85560-576C-3846-AD0F-F3254FA0D1E1}" srcOrd="3" destOrd="0" presId="urn:microsoft.com/office/officeart/2005/8/layout/venn3"/>
    <dgm:cxn modelId="{C3E2170D-ABCE-574D-BEDF-D111721D02CB}" type="presParOf" srcId="{26C7E452-178A-1946-B464-18D7470A95E6}" destId="{D996A295-1D93-C842-BB44-0F6D7ADED818}" srcOrd="4" destOrd="0" presId="urn:microsoft.com/office/officeart/2005/8/layout/venn3"/>
    <dgm:cxn modelId="{6BF2433E-4F8A-4D49-9A76-DB8AA7522D08}" type="presParOf" srcId="{26C7E452-178A-1946-B464-18D7470A95E6}" destId="{5829DCF5-0008-EE4E-AED1-342D0FC12FAA}" srcOrd="5" destOrd="0" presId="urn:microsoft.com/office/officeart/2005/8/layout/venn3"/>
    <dgm:cxn modelId="{8AC0BC87-9F59-C844-88A8-EE42F221F3E4}" type="presParOf" srcId="{26C7E452-178A-1946-B464-18D7470A95E6}" destId="{CDA81D87-003A-3D44-AE89-60E35BDBC088}" srcOrd="6"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4F901-A6E5-544F-9A24-E45C9428A992}">
      <dsp:nvSpPr>
        <dsp:cNvPr id="0" name=""/>
        <dsp:cNvSpPr/>
      </dsp:nvSpPr>
      <dsp:spPr>
        <a:xfrm>
          <a:off x="22898" y="1505"/>
          <a:ext cx="2406360" cy="24063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0" tIns="34290" rIns="132430" bIns="34290" numCol="1" spcCol="1270" anchor="ctr" anchorCtr="0">
          <a:noAutofit/>
        </a:bodyPr>
        <a:lstStyle/>
        <a:p>
          <a:pPr lvl="0" algn="ctr" defTabSz="1200150" rtl="1">
            <a:lnSpc>
              <a:spcPct val="90000"/>
            </a:lnSpc>
            <a:spcBef>
              <a:spcPct val="0"/>
            </a:spcBef>
            <a:spcAft>
              <a:spcPct val="35000"/>
            </a:spcAft>
          </a:pPr>
          <a:r>
            <a:rPr lang="ar-SA" sz="2700" kern="1200" dirty="0">
              <a:solidFill>
                <a:srgbClr val="002060"/>
              </a:solidFill>
            </a:rPr>
            <a:t>لجنة الدراسات والأبحاث والاستشارات</a:t>
          </a:r>
          <a:endParaRPr lang="ar-SA" sz="2700" kern="1200" dirty="0"/>
        </a:p>
      </dsp:txBody>
      <dsp:txXfrm>
        <a:off x="375301" y="353908"/>
        <a:ext cx="1701554" cy="1701554"/>
      </dsp:txXfrm>
    </dsp:sp>
    <dsp:sp modelId="{1B875EC6-F6EC-7B45-8F3B-3DE0C4340762}">
      <dsp:nvSpPr>
        <dsp:cNvPr id="0" name=""/>
        <dsp:cNvSpPr/>
      </dsp:nvSpPr>
      <dsp:spPr>
        <a:xfrm>
          <a:off x="1947987" y="1505"/>
          <a:ext cx="2406360" cy="24063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0" tIns="34290" rIns="132430" bIns="34290" numCol="1" spcCol="1270" anchor="ctr" anchorCtr="0">
          <a:noAutofit/>
        </a:bodyPr>
        <a:lstStyle/>
        <a:p>
          <a:pPr lvl="0" algn="ctr" defTabSz="1200150" rtl="1">
            <a:lnSpc>
              <a:spcPct val="90000"/>
            </a:lnSpc>
            <a:spcBef>
              <a:spcPct val="0"/>
            </a:spcBef>
            <a:spcAft>
              <a:spcPct val="35000"/>
            </a:spcAft>
          </a:pPr>
          <a:r>
            <a:rPr lang="ar-SA" sz="2700" kern="1200">
              <a:solidFill>
                <a:srgbClr val="002060"/>
              </a:solidFill>
            </a:rPr>
            <a:t>لجنة الصحة والبيئة وجودة الحياة </a:t>
          </a:r>
          <a:endParaRPr lang="ar-SA" sz="2700" kern="1200"/>
        </a:p>
      </dsp:txBody>
      <dsp:txXfrm>
        <a:off x="2300390" y="353908"/>
        <a:ext cx="1701554" cy="1701554"/>
      </dsp:txXfrm>
    </dsp:sp>
    <dsp:sp modelId="{D996A295-1D93-C842-BB44-0F6D7ADED818}">
      <dsp:nvSpPr>
        <dsp:cNvPr id="0" name=""/>
        <dsp:cNvSpPr/>
      </dsp:nvSpPr>
      <dsp:spPr>
        <a:xfrm>
          <a:off x="3873075" y="1505"/>
          <a:ext cx="2406360" cy="24063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0" tIns="34290" rIns="132430" bIns="34290" numCol="1" spcCol="1270" anchor="ctr" anchorCtr="0">
          <a:noAutofit/>
        </a:bodyPr>
        <a:lstStyle/>
        <a:p>
          <a:pPr lvl="0" algn="ctr" defTabSz="1200150" rtl="1">
            <a:lnSpc>
              <a:spcPct val="90000"/>
            </a:lnSpc>
            <a:spcBef>
              <a:spcPct val="0"/>
            </a:spcBef>
            <a:spcAft>
              <a:spcPct val="35000"/>
            </a:spcAft>
          </a:pPr>
          <a:r>
            <a:rPr lang="ar-SA" sz="2700" kern="1200">
              <a:solidFill>
                <a:srgbClr val="002060"/>
              </a:solidFill>
            </a:rPr>
            <a:t>لجنة الجريمة والانحراف والعنف </a:t>
          </a:r>
          <a:endParaRPr lang="ar-SA" sz="2700" kern="1200"/>
        </a:p>
      </dsp:txBody>
      <dsp:txXfrm>
        <a:off x="4225478" y="353908"/>
        <a:ext cx="1701554" cy="1701554"/>
      </dsp:txXfrm>
    </dsp:sp>
    <dsp:sp modelId="{CDA81D87-003A-3D44-AE89-60E35BDBC088}">
      <dsp:nvSpPr>
        <dsp:cNvPr id="0" name=""/>
        <dsp:cNvSpPr/>
      </dsp:nvSpPr>
      <dsp:spPr>
        <a:xfrm>
          <a:off x="5798163" y="1505"/>
          <a:ext cx="2406360" cy="240636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2430" tIns="34290" rIns="132430" bIns="34290" numCol="1" spcCol="1270" anchor="ctr" anchorCtr="0">
          <a:noAutofit/>
        </a:bodyPr>
        <a:lstStyle/>
        <a:p>
          <a:pPr lvl="0" algn="ctr" defTabSz="1200150" rtl="1">
            <a:lnSpc>
              <a:spcPct val="90000"/>
            </a:lnSpc>
            <a:spcBef>
              <a:spcPct val="0"/>
            </a:spcBef>
            <a:spcAft>
              <a:spcPct val="35000"/>
            </a:spcAft>
          </a:pPr>
          <a:r>
            <a:rPr lang="ar-SA" sz="2700" kern="1200" dirty="0">
              <a:solidFill>
                <a:srgbClr val="002060"/>
              </a:solidFill>
            </a:rPr>
            <a:t>لجنة التعليم والتوجيه والإرشاد </a:t>
          </a:r>
          <a:endParaRPr lang="ar-SA" sz="2700" kern="1200" dirty="0"/>
        </a:p>
      </dsp:txBody>
      <dsp:txXfrm>
        <a:off x="6150566" y="353908"/>
        <a:ext cx="1701554" cy="1701554"/>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DB78A91-F99A-A677-1FE9-5267F696FB5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AA89935A-07B0-B466-360F-8DE0D4600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145B939F-569B-AD3D-E90E-65708D57A25B}"/>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9A2FF2E3-0FF3-F52C-07B9-EF8BCF0BE95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AC73B0F-98E8-85FE-9AA8-43C71967F6F3}"/>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2655768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CF648E2-55C5-0310-A26D-144C224553D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CAC21ED-D291-F9DD-5DEC-06520FB8503A}"/>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82E0978-0B14-9572-EEA3-A36019C6AAF3}"/>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CFC14890-FC28-4B36-65BF-AD761B501BB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DFA646B-D087-86BB-448B-B891ED7F16FD}"/>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70367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58A5DEA2-ED78-6FC9-C85F-F614DB9C716E}"/>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ED3CDD27-A0CF-CFAE-24DD-F75431FC0895}"/>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B37452D-591B-CF37-3DD6-D4FBF818196F}"/>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147713F0-2740-D33E-243A-7FAD10DDCD6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BF8A3FA-3D11-AA63-4CC0-12ECE276FC77}"/>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460577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المقدمة">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780A09A-6490-4EB0-BE6B-D3CD9BA000B4}"/>
              </a:ext>
            </a:extLst>
          </p:cNvPr>
          <p:cNvSpPr/>
          <p:nvPr userDrawn="1"/>
        </p:nvSpPr>
        <p:spPr>
          <a:xfrm>
            <a:off x="-2" y="0"/>
            <a:ext cx="7372351" cy="4068535"/>
          </a:xfrm>
          <a:prstGeom prst="rect">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32" name="Freeform: Shape 31">
            <a:extLst>
              <a:ext uri="{FF2B5EF4-FFF2-40B4-BE49-F238E27FC236}">
                <a16:creationId xmlns:a16="http://schemas.microsoft.com/office/drawing/2014/main" id="{CA96A128-3D9E-4BEC-A446-FE04A0C1CC88}"/>
              </a:ext>
            </a:extLst>
          </p:cNvPr>
          <p:cNvSpPr/>
          <p:nvPr userDrawn="1"/>
        </p:nvSpPr>
        <p:spPr>
          <a:xfrm flipH="1">
            <a:off x="0" y="0"/>
            <a:ext cx="12192000" cy="6858000"/>
          </a:xfrm>
          <a:custGeom>
            <a:avLst/>
            <a:gdLst>
              <a:gd name="connsiteX0" fmla="*/ 7913096 w 12192000"/>
              <a:gd name="connsiteY0" fmla="*/ 0 h 6858000"/>
              <a:gd name="connsiteX1" fmla="*/ 0 w 12192000"/>
              <a:gd name="connsiteY1" fmla="*/ 0 h 6858000"/>
              <a:gd name="connsiteX2" fmla="*/ 0 w 12192000"/>
              <a:gd name="connsiteY2" fmla="*/ 6858000 h 6858000"/>
              <a:gd name="connsiteX3" fmla="*/ 9272748 w 12192000"/>
              <a:gd name="connsiteY3" fmla="*/ 6858000 h 6858000"/>
              <a:gd name="connsiteX4" fmla="*/ 12192000 w 12192000"/>
              <a:gd name="connsiteY4" fmla="*/ 4076700 h 6858000"/>
              <a:gd name="connsiteX5" fmla="*/ 7913096 w 12192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7913096" y="0"/>
                </a:moveTo>
                <a:lnTo>
                  <a:pt x="0" y="0"/>
                </a:lnTo>
                <a:lnTo>
                  <a:pt x="0" y="6858000"/>
                </a:lnTo>
                <a:lnTo>
                  <a:pt x="9272748" y="6858000"/>
                </a:lnTo>
                <a:lnTo>
                  <a:pt x="12192000" y="4076700"/>
                </a:lnTo>
                <a:lnTo>
                  <a:pt x="7913096" y="0"/>
                </a:lnTo>
                <a:close/>
              </a:path>
            </a:pathLst>
          </a:cu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28" name="Freeform: Shape 27">
            <a:extLst>
              <a:ext uri="{FF2B5EF4-FFF2-40B4-BE49-F238E27FC236}">
                <a16:creationId xmlns:a16="http://schemas.microsoft.com/office/drawing/2014/main" id="{539D0187-8648-4669-B7F4-D594835693AA}"/>
              </a:ext>
            </a:extLst>
          </p:cNvPr>
          <p:cNvSpPr/>
          <p:nvPr userDrawn="1"/>
        </p:nvSpPr>
        <p:spPr>
          <a:xfrm>
            <a:off x="3486150" y="0"/>
            <a:ext cx="8705850" cy="6858000"/>
          </a:xfrm>
          <a:custGeom>
            <a:avLst/>
            <a:gdLst>
              <a:gd name="connsiteX0" fmla="*/ 4278904 w 8705850"/>
              <a:gd name="connsiteY0" fmla="*/ 0 h 6858000"/>
              <a:gd name="connsiteX1" fmla="*/ 8705850 w 8705850"/>
              <a:gd name="connsiteY1" fmla="*/ 0 h 6858000"/>
              <a:gd name="connsiteX2" fmla="*/ 8705850 w 8705850"/>
              <a:gd name="connsiteY2" fmla="*/ 6858000 h 6858000"/>
              <a:gd name="connsiteX3" fmla="*/ 2919253 w 8705850"/>
              <a:gd name="connsiteY3" fmla="*/ 6858000 h 6858000"/>
              <a:gd name="connsiteX4" fmla="*/ 0 w 8705850"/>
              <a:gd name="connsiteY4" fmla="*/ 4076700 h 6858000"/>
              <a:gd name="connsiteX5" fmla="*/ 4278904 w 870585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5850" h="6858000">
                <a:moveTo>
                  <a:pt x="4278904" y="0"/>
                </a:moveTo>
                <a:lnTo>
                  <a:pt x="8705850" y="0"/>
                </a:lnTo>
                <a:lnTo>
                  <a:pt x="8705850" y="6858000"/>
                </a:lnTo>
                <a:lnTo>
                  <a:pt x="2919253" y="6858000"/>
                </a:lnTo>
                <a:lnTo>
                  <a:pt x="0" y="4076700"/>
                </a:lnTo>
                <a:lnTo>
                  <a:pt x="4278904" y="0"/>
                </a:lnTo>
                <a:close/>
              </a:path>
            </a:pathLst>
          </a:cu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14" name="Right Triangle 13">
            <a:extLst>
              <a:ext uri="{FF2B5EF4-FFF2-40B4-BE49-F238E27FC236}">
                <a16:creationId xmlns:a16="http://schemas.microsoft.com/office/drawing/2014/main" id="{7D506406-B590-44C2-A76C-587CFB6ED8B0}"/>
              </a:ext>
            </a:extLst>
          </p:cNvPr>
          <p:cNvSpPr/>
          <p:nvPr userDrawn="1"/>
        </p:nvSpPr>
        <p:spPr>
          <a:xfrm rot="10800000">
            <a:off x="6484840" y="0"/>
            <a:ext cx="5711641" cy="3550024"/>
          </a:xfrm>
          <a:prstGeom prst="rtTriangle">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Tree>
    <p:extLst>
      <p:ext uri="{BB962C8B-B14F-4D97-AF65-F5344CB8AC3E}">
        <p14:creationId xmlns:p14="http://schemas.microsoft.com/office/powerpoint/2010/main" val="55261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FF1B52-A918-D4E7-5EB1-C338877C80A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85BAFC5-711E-612D-60C0-A4709F1FAD5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E185DE5-2A9A-002B-D583-3A4AB34665E7}"/>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D6F8CA37-F983-AB5C-F6C5-EA3ED1C331C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833F4824-DBA4-F4EE-7047-40A1CCF8A79E}"/>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2703227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7C68751-8ACA-D30A-2CE3-7B614173AED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AFF343F-C277-0685-3999-618B31023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E714149D-733F-81C8-59AB-703874D972FD}"/>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D9BD6855-10F6-E2EE-378E-4BA0F6F02C7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1920B2A-FC44-6F1A-260D-B5AA3B13EA5C}"/>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1630151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0ED4792-E90E-9ABD-B340-EDB6C96C6050}"/>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0FE71D2-9B58-ACB9-8BBD-DA6B2CA55CC4}"/>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AF33D326-A8C2-2BF7-16AE-A72D1972D4F7}"/>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09068B51-C563-A2A1-3545-EC1574110055}"/>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6" name="عنصر نائب للتذييل 5">
            <a:extLst>
              <a:ext uri="{FF2B5EF4-FFF2-40B4-BE49-F238E27FC236}">
                <a16:creationId xmlns:a16="http://schemas.microsoft.com/office/drawing/2014/main" id="{2F1A4996-3EAD-B080-B7A2-FD9E0B56986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AF1065CD-ED06-4771-E4E4-A1BB068AB0F2}"/>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419955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A2DDEDA-475A-C4A7-6FC8-657D2473D8F9}"/>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661DD65-292A-1C92-938B-BA0BAE18B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77679D86-D99C-14D5-A3E3-02A0508FBE9F}"/>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7259AE79-760E-726B-CD7A-7E45F6EE7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F50CC571-5528-7840-B159-5607E7C66156}"/>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6E1B5279-BD0F-0408-FB68-A5B8CD043EF0}"/>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8" name="عنصر نائب للتذييل 7">
            <a:extLst>
              <a:ext uri="{FF2B5EF4-FFF2-40B4-BE49-F238E27FC236}">
                <a16:creationId xmlns:a16="http://schemas.microsoft.com/office/drawing/2014/main" id="{F9D30FF2-3F1F-9452-6F45-C4FE28D83BCE}"/>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B189414A-14BC-26BA-5E91-1F78E53AA2DC}"/>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1962557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1474443-F004-E2EF-1F7B-49A0D10C909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26930396-B375-E8B0-05A4-B274AABF8CB0}"/>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4" name="عنصر نائب للتذييل 3">
            <a:extLst>
              <a:ext uri="{FF2B5EF4-FFF2-40B4-BE49-F238E27FC236}">
                <a16:creationId xmlns:a16="http://schemas.microsoft.com/office/drawing/2014/main" id="{EBA6E450-63E7-A4D6-3F7D-1F72BC5E3EB5}"/>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54CA50B6-6060-0FE1-74D7-738B30516938}"/>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414875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FD8DE9A1-189F-B87B-5B8E-BD6F4781167C}"/>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3" name="عنصر نائب للتذييل 2">
            <a:extLst>
              <a:ext uri="{FF2B5EF4-FFF2-40B4-BE49-F238E27FC236}">
                <a16:creationId xmlns:a16="http://schemas.microsoft.com/office/drawing/2014/main" id="{914B7D14-E2E6-AE7E-79A5-6AC6BF55823B}"/>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DFBBEABC-AF09-F5AF-961B-93372AFE42F0}"/>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54967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7A9999-0446-CF67-253F-7C61EED25E02}"/>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F814621-2BE1-76E2-144B-139EB6ED50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F45AE34B-2934-A087-7536-5EADC3D32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84A0697-FAA6-66B7-71E5-DEDC20B26C03}"/>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6" name="عنصر نائب للتذييل 5">
            <a:extLst>
              <a:ext uri="{FF2B5EF4-FFF2-40B4-BE49-F238E27FC236}">
                <a16:creationId xmlns:a16="http://schemas.microsoft.com/office/drawing/2014/main" id="{B566A2D1-1445-629C-9358-8A1C8281244C}"/>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F066271-82A0-A661-5CF3-514477E772E8}"/>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253395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BE0CE96-B56F-C92B-B5DC-71CBD6AAD1C0}"/>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8CEC0536-D393-9684-F242-DC7E82E2F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84D4EFD0-82AC-250E-9855-02F016814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E5B5DB1C-774A-DD54-FA6A-8826CDE4D1AD}"/>
              </a:ext>
            </a:extLst>
          </p:cNvPr>
          <p:cNvSpPr>
            <a:spLocks noGrp="1"/>
          </p:cNvSpPr>
          <p:nvPr>
            <p:ph type="dt" sz="half" idx="10"/>
          </p:nvPr>
        </p:nvSpPr>
        <p:spPr/>
        <p:txBody>
          <a:bodyPr/>
          <a:lstStyle/>
          <a:p>
            <a:fld id="{367E187A-EC4D-574E-B6D4-7AD37371290A}" type="datetimeFigureOut">
              <a:rPr lang="ar-SA" smtClean="0"/>
              <a:t>21/03/1446</a:t>
            </a:fld>
            <a:endParaRPr lang="ar-SA"/>
          </a:p>
        </p:txBody>
      </p:sp>
      <p:sp>
        <p:nvSpPr>
          <p:cNvPr id="6" name="عنصر نائب للتذييل 5">
            <a:extLst>
              <a:ext uri="{FF2B5EF4-FFF2-40B4-BE49-F238E27FC236}">
                <a16:creationId xmlns:a16="http://schemas.microsoft.com/office/drawing/2014/main" id="{1F3B33C5-F8AF-FE94-3F71-6B757CA1A1AD}"/>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0EA3ED5-7773-D04C-37A0-8BC4D63E8B6C}"/>
              </a:ext>
            </a:extLst>
          </p:cNvPr>
          <p:cNvSpPr>
            <a:spLocks noGrp="1"/>
          </p:cNvSpPr>
          <p:nvPr>
            <p:ph type="sldNum" sz="quarter" idx="12"/>
          </p:nvPr>
        </p:nvSpPr>
        <p:spPr/>
        <p:txBody>
          <a:bodyPr/>
          <a:lstStyle/>
          <a:p>
            <a:fld id="{98C82E6C-D843-9148-A988-005E71B239B2}" type="slidenum">
              <a:rPr lang="ar-SA" smtClean="0"/>
              <a:t>‹#›</a:t>
            </a:fld>
            <a:endParaRPr lang="ar-SA"/>
          </a:p>
        </p:txBody>
      </p:sp>
    </p:spTree>
    <p:extLst>
      <p:ext uri="{BB962C8B-B14F-4D97-AF65-F5344CB8AC3E}">
        <p14:creationId xmlns:p14="http://schemas.microsoft.com/office/powerpoint/2010/main" val="16786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7CF4470-66B2-EB74-A543-C73CFFA2708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B4B31C9-6539-1AC3-BE49-823F93F80F0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4F5A450-3AB2-CB77-E2E5-58221A91EAB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367E187A-EC4D-574E-B6D4-7AD37371290A}" type="datetimeFigureOut">
              <a:rPr lang="ar-SA" smtClean="0"/>
              <a:t>21/03/1446</a:t>
            </a:fld>
            <a:endParaRPr lang="ar-SA"/>
          </a:p>
        </p:txBody>
      </p:sp>
      <p:sp>
        <p:nvSpPr>
          <p:cNvPr id="5" name="عنصر نائب للتذييل 4">
            <a:extLst>
              <a:ext uri="{FF2B5EF4-FFF2-40B4-BE49-F238E27FC236}">
                <a16:creationId xmlns:a16="http://schemas.microsoft.com/office/drawing/2014/main" id="{A1F4022E-D2E6-601F-B5D0-2C8BF74FCC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0DEFD51-13BB-AB1D-A10A-EA101E14C53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8C82E6C-D843-9148-A988-005E71B239B2}" type="slidenum">
              <a:rPr lang="ar-SA" smtClean="0"/>
              <a:t>‹#›</a:t>
            </a:fld>
            <a:endParaRPr lang="ar-SA"/>
          </a:p>
        </p:txBody>
      </p:sp>
    </p:spTree>
    <p:extLst>
      <p:ext uri="{BB962C8B-B14F-4D97-AF65-F5344CB8AC3E}">
        <p14:creationId xmlns:p14="http://schemas.microsoft.com/office/powerpoint/2010/main" val="37973922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2.svg"/><Relationship Id="rId2" Type="http://schemas.microsoft.com/office/2007/relationships/media" Target="../media/media16.m4a"/><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9.svg"/><Relationship Id="rId3" Type="http://schemas.openxmlformats.org/officeDocument/2006/relationships/audio" Target="../media/media17.m4a"/><Relationship Id="rId7" Type="http://schemas.openxmlformats.org/officeDocument/2006/relationships/image" Target="../media/image13.svg"/><Relationship Id="rId12" Type="http://schemas.openxmlformats.org/officeDocument/2006/relationships/image" Target="../media/image12.png"/><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7.sv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slideLayout" Target="../slideLayouts/slideLayout2.xml"/><Relationship Id="rId9" Type="http://schemas.openxmlformats.org/officeDocument/2006/relationships/image" Target="../media/image15.svg"/><Relationship Id="rId1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12.svg"/><Relationship Id="rId2" Type="http://schemas.microsoft.com/office/2007/relationships/media" Target="../media/media18.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2.xml"/><Relationship Id="rId7" Type="http://schemas.openxmlformats.org/officeDocument/2006/relationships/image" Target="../media/image15.jp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4.jpg"/><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3.png"/><Relationship Id="rId9" Type="http://schemas.microsoft.com/office/2007/relationships/diagramDrawing" Target="../diagrams/drawing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1.m4a"/><Relationship Id="rId7" Type="http://schemas.openxmlformats.org/officeDocument/2006/relationships/image" Target="../media/image28.emf"/><Relationship Id="rId2" Type="http://schemas.microsoft.com/office/2007/relationships/media" Target="../media/media41.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36.jpg"/><Relationship Id="rId3" Type="http://schemas.openxmlformats.org/officeDocument/2006/relationships/audio" Target="../media/media49.m4a"/><Relationship Id="rId7" Type="http://schemas.openxmlformats.org/officeDocument/2006/relationships/image" Target="../media/image31.emf"/><Relationship Id="rId12" Type="http://schemas.openxmlformats.org/officeDocument/2006/relationships/image" Target="../media/image35.png"/><Relationship Id="rId2" Type="http://schemas.microsoft.com/office/2007/relationships/media" Target="../media/media49.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slideLayout" Target="../slideLayouts/slideLayout2.xml"/><Relationship Id="rId9" Type="http://schemas.openxmlformats.org/officeDocument/2006/relationships/image" Target="../media/image32.emf"/><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png"/><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51.m4a"/><Relationship Id="rId16" Type="http://schemas.openxmlformats.org/officeDocument/2006/relationships/image" Target="../media/image2.png"/><Relationship Id="rId1" Type="http://schemas.microsoft.com/office/2007/relationships/media" Target="../media/media51.m4a"/><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jpeg"/><Relationship Id="rId15" Type="http://schemas.openxmlformats.org/officeDocument/2006/relationships/image" Target="../media/image50.jpe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45.png"/><Relationship Id="rId14" Type="http://schemas.openxmlformats.org/officeDocument/2006/relationships/image" Target="../media/image30.svg"/></Relationships>
</file>

<file path=ppt/slides/_rels/slide52.xml.rels><?xml version="1.0" encoding="UTF-8" standalone="yes"?>
<Relationships xmlns="http://schemas.openxmlformats.org/package/2006/relationships"><Relationship Id="rId8" Type="http://schemas.openxmlformats.org/officeDocument/2006/relationships/image" Target="../media/image52.jpg"/><Relationship Id="rId13" Type="http://schemas.openxmlformats.org/officeDocument/2006/relationships/hyperlink" Target="https://cs.wikipedia.org/wiki/Instagram" TargetMode="External"/><Relationship Id="rId3" Type="http://schemas.openxmlformats.org/officeDocument/2006/relationships/slideLayout" Target="../slideLayouts/slideLayout2.xml"/><Relationship Id="rId7" Type="http://schemas.openxmlformats.org/officeDocument/2006/relationships/hyperlink" Target="https://pngimg.com/download/62644" TargetMode="External"/><Relationship Id="rId12" Type="http://schemas.openxmlformats.org/officeDocument/2006/relationships/image" Target="../media/image54.png"/><Relationship Id="rId2" Type="http://schemas.openxmlformats.org/officeDocument/2006/relationships/audio" Target="../media/media52.m4a"/><Relationship Id="rId16" Type="http://schemas.openxmlformats.org/officeDocument/2006/relationships/image" Target="../media/image2.png"/><Relationship Id="rId1" Type="http://schemas.microsoft.com/office/2007/relationships/media" Target="../media/media52.m4a"/><Relationship Id="rId6" Type="http://schemas.openxmlformats.org/officeDocument/2006/relationships/image" Target="../media/image51.png"/><Relationship Id="rId11" Type="http://schemas.openxmlformats.org/officeDocument/2006/relationships/hyperlink" Target="https://www.blogs.unicamp.br/meiodecultura/2014/05/05/lave_as_maos/" TargetMode="External"/><Relationship Id="rId5" Type="http://schemas.openxmlformats.org/officeDocument/2006/relationships/hyperlink" Target="mailto:info@psa.org.sa" TargetMode="External"/><Relationship Id="rId15" Type="http://schemas.openxmlformats.org/officeDocument/2006/relationships/hyperlink" Target="https://pixabay.com/fr/facebook-logo-r%C3%A9seau-social-r%C3%A9seau-76534/" TargetMode="External"/><Relationship Id="rId10"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hyperlink" Target="https://www.sugerendo.com/blog/estrategia-de-e-commerce/buenas-practicas-de-youtube-para-ecommerce/" TargetMode="External"/><Relationship Id="rId14" Type="http://schemas.openxmlformats.org/officeDocument/2006/relationships/image" Target="../media/image55.png"/></Relationships>
</file>

<file path=ppt/slides/_rels/slide5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2.xml"/><Relationship Id="rId7" Type="http://schemas.openxmlformats.org/officeDocument/2006/relationships/image" Target="../media/image57.png"/><Relationship Id="rId12"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hyperlink" Target="http://pixabay.com/en/location-map-marker-156710/" TargetMode="External"/><Relationship Id="rId11" Type="http://schemas.openxmlformats.org/officeDocument/2006/relationships/image" Target="../media/image36.svg"/><Relationship Id="rId5" Type="http://schemas.openxmlformats.org/officeDocument/2006/relationships/image" Target="../media/image56.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hyperlink" Target="https://svgsilh.com/ar/607d8b/tag/%D8%A7%D9%84%D8%AA%D9%84%D9%8A%D9%81%D9%88%D9%86%20%D8%A7%D9%84%D9%85%D8%AD%D9%85%D9%88%D9%84-1.html"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png"/><Relationship Id="rId5" Type="http://schemas.openxmlformats.org/officeDocument/2006/relationships/image" Target="../media/image59.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4.sv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B31B4F31-9746-C1D8-D16B-B8BE9886F018}"/>
              </a:ext>
            </a:extLst>
          </p:cNvPr>
          <p:cNvSpPr txBox="1"/>
          <p:nvPr/>
        </p:nvSpPr>
        <p:spPr>
          <a:xfrm>
            <a:off x="2464403" y="2683933"/>
            <a:ext cx="9393767" cy="2462213"/>
          </a:xfrm>
          <a:prstGeom prst="rect">
            <a:avLst/>
          </a:prstGeom>
          <a:noFill/>
        </p:spPr>
        <p:txBody>
          <a:bodyPr wrap="square" rtlCol="1">
            <a:spAutoFit/>
          </a:bodyPr>
          <a:lstStyle/>
          <a:p>
            <a:pPr algn="ctr"/>
            <a:r>
              <a:rPr lang="en-US" sz="6000" dirty="0">
                <a:solidFill>
                  <a:schemeClr val="bg1"/>
                </a:solidFill>
                <a:latin typeface="Beirut" pitchFamily="2" charset="-78"/>
                <a:cs typeface="Beirut" pitchFamily="2" charset="-78"/>
              </a:rPr>
              <a:t> </a:t>
            </a:r>
            <a:r>
              <a:rPr lang="ar-SA" sz="6000" dirty="0">
                <a:solidFill>
                  <a:schemeClr val="bg1"/>
                </a:solidFill>
                <a:latin typeface="Beirut" pitchFamily="2" charset="-78"/>
                <a:cs typeface="Beirut" pitchFamily="2" charset="-78"/>
              </a:rPr>
              <a:t>        جمعية علم الاجتماع المهني</a:t>
            </a:r>
          </a:p>
          <a:p>
            <a:pPr algn="ctr"/>
            <a:r>
              <a:rPr lang="en-US" sz="5400" b="1" dirty="0">
                <a:solidFill>
                  <a:schemeClr val="bg1"/>
                </a:solidFill>
                <a:latin typeface="Beirut" pitchFamily="2" charset="-78"/>
                <a:cs typeface="Beirut" pitchFamily="2" charset="-78"/>
              </a:rPr>
              <a:t>Professional Sociology </a:t>
            </a:r>
            <a:r>
              <a:rPr lang="en-US" sz="5400" b="1" dirty="0" smtClean="0">
                <a:solidFill>
                  <a:schemeClr val="bg1"/>
                </a:solidFill>
                <a:latin typeface="Beirut" pitchFamily="2" charset="-78"/>
                <a:cs typeface="Beirut" pitchFamily="2" charset="-78"/>
              </a:rPr>
              <a:t>Association</a:t>
            </a:r>
            <a:endParaRPr lang="ar-SA" sz="5400" b="1" dirty="0" smtClean="0">
              <a:solidFill>
                <a:schemeClr val="bg1"/>
              </a:solidFill>
              <a:latin typeface="Beirut" pitchFamily="2" charset="-78"/>
              <a:cs typeface="Beirut" pitchFamily="2" charset="-78"/>
            </a:endParaRPr>
          </a:p>
          <a:p>
            <a:pPr algn="ctr"/>
            <a:r>
              <a:rPr lang="ar-SA" sz="4000" dirty="0" smtClean="0">
                <a:solidFill>
                  <a:schemeClr val="bg1"/>
                </a:solidFill>
                <a:latin typeface="Andalus" panose="02020603050405020304" pitchFamily="18" charset="-78"/>
                <a:cs typeface="+mj-cs"/>
              </a:rPr>
              <a:t>2023 - 2024 </a:t>
            </a:r>
            <a:endParaRPr lang="ar-SA" sz="5400" b="1" dirty="0">
              <a:solidFill>
                <a:schemeClr val="bg1"/>
              </a:solidFill>
              <a:latin typeface="Beirut" pitchFamily="2" charset="-78"/>
              <a:cs typeface="Beirut" pitchFamily="2" charset="-78"/>
            </a:endParaRPr>
          </a:p>
        </p:txBody>
      </p:sp>
      <p:pic>
        <p:nvPicPr>
          <p:cNvPr id="7" name="صورة 6" descr="صورة تحتوي على نص, الخط, لقطة شاشة, أبيض&#10;&#10;تم إنشاء الوصف تلقائياً">
            <a:extLst>
              <a:ext uri="{FF2B5EF4-FFF2-40B4-BE49-F238E27FC236}">
                <a16:creationId xmlns:a16="http://schemas.microsoft.com/office/drawing/2014/main" id="{D96871EE-841D-7D89-A99A-D44B705A87A5}"/>
              </a:ext>
            </a:extLst>
          </p:cNvPr>
          <p:cNvPicPr>
            <a:picLocks noChangeAspect="1"/>
          </p:cNvPicPr>
          <p:nvPr/>
        </p:nvPicPr>
        <p:blipFill>
          <a:blip r:embed="rId4"/>
          <a:stretch>
            <a:fillRect/>
          </a:stretch>
        </p:blipFill>
        <p:spPr>
          <a:xfrm>
            <a:off x="8161972" y="-277792"/>
            <a:ext cx="4386613" cy="2177932"/>
          </a:xfrm>
          <a:prstGeom prst="rect">
            <a:avLst/>
          </a:prstGeom>
          <a:effectLst>
            <a:softEdge rad="867572"/>
          </a:effec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5319255"/>
      </p:ext>
    </p:extLst>
  </p:cSld>
  <p:clrMapOvr>
    <a:masterClrMapping/>
  </p:clrMapOvr>
  <mc:AlternateContent xmlns:mc="http://schemas.openxmlformats.org/markup-compatibility/2006">
    <mc:Choice xmlns:p14="http://schemas.microsoft.com/office/powerpoint/2010/main" Requires="p14">
      <p:transition spd="slow" p14:dur="2000" advTm="9492"/>
    </mc:Choice>
    <mc:Fallback>
      <p:transition spd="slow" advTm="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52439" y="0"/>
            <a:ext cx="1814644" cy="1982317"/>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72457"/>
            <a:ext cx="6180909" cy="5655"/>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2C67E672-8072-33DD-AE26-91E0B56541EB}"/>
              </a:ext>
            </a:extLst>
          </p:cNvPr>
          <p:cNvSpPr txBox="1"/>
          <p:nvPr/>
        </p:nvSpPr>
        <p:spPr>
          <a:xfrm>
            <a:off x="6745409" y="2186355"/>
            <a:ext cx="3753418" cy="4585871"/>
          </a:xfrm>
          <a:prstGeom prst="rect">
            <a:avLst/>
          </a:prstGeom>
          <a:noFill/>
        </p:spPr>
        <p:txBody>
          <a:bodyPr wrap="square">
            <a:spAutoFit/>
          </a:bodyPr>
          <a:lstStyle/>
          <a:p>
            <a:pPr lvl="0" algn="just" rtl="1"/>
            <a:r>
              <a:rPr lang="ar-SA" sz="3200" dirty="0">
                <a:solidFill>
                  <a:schemeClr val="accent1">
                    <a:lumMod val="75000"/>
                  </a:schemeClr>
                </a:solidFill>
                <a:latin typeface="+mj-lt"/>
                <a:cs typeface="Simplified Arabic" panose="02020603050405020304" pitchFamily="18" charset="-78"/>
              </a:rPr>
              <a:t> </a:t>
            </a:r>
            <a:r>
              <a:rPr lang="ar-SA" sz="2000" dirty="0">
                <a:solidFill>
                  <a:schemeClr val="accent1">
                    <a:lumMod val="75000"/>
                  </a:schemeClr>
                </a:solidFill>
                <a:latin typeface="+mj-lt"/>
                <a:cs typeface="Simplified Arabic" panose="02020603050405020304" pitchFamily="18" charset="-78"/>
              </a:rPr>
              <a:t>المساهمة في التوجيه والإرشاد فيما يخص المستقبل الوظيفي لأبناء المجتمع.</a:t>
            </a:r>
          </a:p>
          <a:p>
            <a:pPr algn="just"/>
            <a:endParaRPr lang="ar-SA" sz="2000" dirty="0">
              <a:solidFill>
                <a:schemeClr val="accent1">
                  <a:lumMod val="75000"/>
                </a:schemeClr>
              </a:solidFill>
              <a:latin typeface="+mj-lt"/>
              <a:cs typeface="Simplified Arabic" panose="02020603050405020304" pitchFamily="18" charset="-78"/>
            </a:endParaRPr>
          </a:p>
          <a:p>
            <a:pPr algn="just"/>
            <a:r>
              <a:rPr lang="ar-SA" sz="2000" dirty="0">
                <a:solidFill>
                  <a:schemeClr val="accent1">
                    <a:lumMod val="75000"/>
                  </a:schemeClr>
                </a:solidFill>
                <a:latin typeface="+mj-lt"/>
                <a:cs typeface="Simplified Arabic" panose="02020603050405020304" pitchFamily="18" charset="-78"/>
              </a:rPr>
              <a:t>المساهمة في التدريب على العمل في مجالات متعددة.</a:t>
            </a:r>
            <a:endParaRPr lang="en-US" sz="2000" dirty="0">
              <a:solidFill>
                <a:schemeClr val="accent1">
                  <a:lumMod val="75000"/>
                </a:schemeClr>
              </a:solidFill>
              <a:latin typeface="+mj-lt"/>
              <a:cs typeface="Simplified Arabic" panose="02020603050405020304" pitchFamily="18" charset="-78"/>
            </a:endParaRPr>
          </a:p>
          <a:p>
            <a:pPr algn="just"/>
            <a:endParaRPr lang="ar-SA" sz="2000" dirty="0">
              <a:solidFill>
                <a:schemeClr val="accent1">
                  <a:lumMod val="75000"/>
                </a:schemeClr>
              </a:solidFill>
              <a:latin typeface="+mj-lt"/>
              <a:cs typeface="Simplified Arabic" panose="02020603050405020304" pitchFamily="18" charset="-78"/>
            </a:endParaRPr>
          </a:p>
          <a:p>
            <a:pPr algn="just"/>
            <a:r>
              <a:rPr lang="ar-SA" sz="2000" dirty="0">
                <a:solidFill>
                  <a:schemeClr val="accent1">
                    <a:lumMod val="75000"/>
                  </a:schemeClr>
                </a:solidFill>
                <a:latin typeface="+mj-lt"/>
                <a:cs typeface="Simplified Arabic" panose="02020603050405020304" pitchFamily="18" charset="-78"/>
              </a:rPr>
              <a:t>مساعدة الفرد على تحقيق الأهداف المهنية الخاصة به.</a:t>
            </a:r>
            <a:endParaRPr lang="en-US" sz="2000" dirty="0">
              <a:solidFill>
                <a:schemeClr val="accent1">
                  <a:lumMod val="75000"/>
                </a:schemeClr>
              </a:solidFill>
              <a:latin typeface="+mj-lt"/>
              <a:cs typeface="Simplified Arabic" panose="02020603050405020304" pitchFamily="18" charset="-78"/>
            </a:endParaRPr>
          </a:p>
          <a:p>
            <a:pPr algn="just"/>
            <a:endParaRPr lang="ar-SA" sz="2000" dirty="0">
              <a:solidFill>
                <a:schemeClr val="accent1">
                  <a:lumMod val="75000"/>
                </a:schemeClr>
              </a:solidFill>
              <a:latin typeface="+mj-lt"/>
              <a:cs typeface="Simplified Arabic" panose="02020603050405020304" pitchFamily="18" charset="-78"/>
            </a:endParaRPr>
          </a:p>
          <a:p>
            <a:pPr algn="just"/>
            <a:r>
              <a:rPr lang="ar-SA" sz="2000" dirty="0">
                <a:solidFill>
                  <a:schemeClr val="accent1">
                    <a:lumMod val="75000"/>
                  </a:schemeClr>
                </a:solidFill>
                <a:latin typeface="+mj-lt"/>
                <a:cs typeface="Simplified Arabic" panose="02020603050405020304" pitchFamily="18" charset="-78"/>
              </a:rPr>
              <a:t>توجيه ودعم الشباب في اختيار التخصص والمسار المهني.</a:t>
            </a:r>
            <a:endParaRPr lang="en-US" sz="2000" dirty="0">
              <a:solidFill>
                <a:schemeClr val="accent1">
                  <a:lumMod val="75000"/>
                </a:schemeClr>
              </a:solidFill>
              <a:latin typeface="+mj-lt"/>
              <a:cs typeface="Simplified Arabic" panose="02020603050405020304" pitchFamily="18" charset="-78"/>
            </a:endParaRPr>
          </a:p>
          <a:p>
            <a:pPr algn="just"/>
            <a:endParaRPr lang="ar-SA" sz="2000" dirty="0">
              <a:solidFill>
                <a:schemeClr val="accent1">
                  <a:lumMod val="75000"/>
                </a:schemeClr>
              </a:solidFill>
              <a:latin typeface="+mj-lt"/>
              <a:cs typeface="Simplified Arabic" panose="02020603050405020304" pitchFamily="18" charset="-78"/>
            </a:endParaRPr>
          </a:p>
          <a:p>
            <a:pPr algn="just"/>
            <a:r>
              <a:rPr lang="ar-SA" sz="2000" dirty="0">
                <a:solidFill>
                  <a:schemeClr val="accent1">
                    <a:lumMod val="75000"/>
                  </a:schemeClr>
                </a:solidFill>
                <a:latin typeface="+mj-lt"/>
                <a:cs typeface="Simplified Arabic" panose="02020603050405020304" pitchFamily="18" charset="-78"/>
              </a:rPr>
              <a:t>تنمية الفكر المهني للفئات المستفيدة للانخراط في سوق العمل. </a:t>
            </a:r>
            <a:endParaRPr lang="en-US" sz="2000" dirty="0">
              <a:solidFill>
                <a:schemeClr val="accent1">
                  <a:lumMod val="75000"/>
                </a:schemeClr>
              </a:solidFill>
              <a:latin typeface="+mj-lt"/>
              <a:cs typeface="Simplified Arabic" panose="02020603050405020304" pitchFamily="18" charset="-78"/>
            </a:endParaRPr>
          </a:p>
        </p:txBody>
      </p:sp>
      <p:sp>
        <p:nvSpPr>
          <p:cNvPr id="8" name="Hexagon 20">
            <a:extLst>
              <a:ext uri="{FF2B5EF4-FFF2-40B4-BE49-F238E27FC236}">
                <a16:creationId xmlns:a16="http://schemas.microsoft.com/office/drawing/2014/main" id="{C83F974E-0361-4471-A3C4-D07A55BADA61}"/>
              </a:ext>
            </a:extLst>
          </p:cNvPr>
          <p:cNvSpPr/>
          <p:nvPr/>
        </p:nvSpPr>
        <p:spPr>
          <a:xfrm>
            <a:off x="7432649" y="570244"/>
            <a:ext cx="4302151" cy="84182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3600" b="1" dirty="0">
                <a:solidFill>
                  <a:srgbClr val="FFFF00"/>
                </a:solidFill>
              </a:rPr>
              <a:t>الأهداف</a:t>
            </a:r>
          </a:p>
        </p:txBody>
      </p:sp>
      <p:sp>
        <p:nvSpPr>
          <p:cNvPr id="2" name="Hexagon 20">
            <a:extLst>
              <a:ext uri="{FF2B5EF4-FFF2-40B4-BE49-F238E27FC236}">
                <a16:creationId xmlns:a16="http://schemas.microsoft.com/office/drawing/2014/main" id="{5BD01709-9BEE-1CF1-0AF3-7464F04BBFBE}"/>
              </a:ext>
            </a:extLst>
          </p:cNvPr>
          <p:cNvSpPr/>
          <p:nvPr/>
        </p:nvSpPr>
        <p:spPr>
          <a:xfrm flipH="1">
            <a:off x="10454144" y="2324178"/>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أولاً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Hexagon 20">
            <a:extLst>
              <a:ext uri="{FF2B5EF4-FFF2-40B4-BE49-F238E27FC236}">
                <a16:creationId xmlns:a16="http://schemas.microsoft.com/office/drawing/2014/main" id="{A00DC8C6-AACE-493B-BABE-E5B94493689A}"/>
              </a:ext>
            </a:extLst>
          </p:cNvPr>
          <p:cNvSpPr/>
          <p:nvPr/>
        </p:nvSpPr>
        <p:spPr>
          <a:xfrm flipH="1">
            <a:off x="10498827" y="3311182"/>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ثانياً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Hexagon 20">
            <a:extLst>
              <a:ext uri="{FF2B5EF4-FFF2-40B4-BE49-F238E27FC236}">
                <a16:creationId xmlns:a16="http://schemas.microsoft.com/office/drawing/2014/main" id="{93A16F3A-00EB-7781-3B9F-3FC849C89E97}"/>
              </a:ext>
            </a:extLst>
          </p:cNvPr>
          <p:cNvSpPr/>
          <p:nvPr/>
        </p:nvSpPr>
        <p:spPr>
          <a:xfrm flipH="1">
            <a:off x="10532061" y="4193088"/>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ثالثاً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Hexagon 20">
            <a:extLst>
              <a:ext uri="{FF2B5EF4-FFF2-40B4-BE49-F238E27FC236}">
                <a16:creationId xmlns:a16="http://schemas.microsoft.com/office/drawing/2014/main" id="{5F19007C-EF58-FCD8-DBFE-9F8506E3F658}"/>
              </a:ext>
            </a:extLst>
          </p:cNvPr>
          <p:cNvSpPr/>
          <p:nvPr/>
        </p:nvSpPr>
        <p:spPr>
          <a:xfrm flipH="1">
            <a:off x="10510827" y="5146994"/>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رابعاً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مربع نص 10">
            <a:extLst>
              <a:ext uri="{FF2B5EF4-FFF2-40B4-BE49-F238E27FC236}">
                <a16:creationId xmlns:a16="http://schemas.microsoft.com/office/drawing/2014/main" id="{87C6D579-F7CD-A5AE-38A9-511BBDB336E0}"/>
              </a:ext>
            </a:extLst>
          </p:cNvPr>
          <p:cNvSpPr txBox="1"/>
          <p:nvPr/>
        </p:nvSpPr>
        <p:spPr>
          <a:xfrm>
            <a:off x="95259" y="2535414"/>
            <a:ext cx="4500087" cy="3170099"/>
          </a:xfrm>
          <a:prstGeom prst="rect">
            <a:avLst/>
          </a:prstGeom>
          <a:noFill/>
        </p:spPr>
        <p:txBody>
          <a:bodyPr wrap="square">
            <a:spAutoFit/>
          </a:bodyPr>
          <a:lstStyle/>
          <a:p>
            <a:pPr lvl="0" algn="just"/>
            <a:r>
              <a:rPr lang="ar-SA" sz="2000" dirty="0">
                <a:solidFill>
                  <a:schemeClr val="accent1">
                    <a:lumMod val="75000"/>
                  </a:schemeClr>
                </a:solidFill>
                <a:latin typeface="+mj-lt"/>
                <a:cs typeface="Simplified Arabic" panose="02020603050405020304" pitchFamily="18" charset="-78"/>
              </a:rPr>
              <a:t>تقديم الارشاد المهني في مجالات العمل المختلفة.</a:t>
            </a:r>
          </a:p>
          <a:p>
            <a:pPr lvl="0" algn="just"/>
            <a:endParaRPr lang="ar-SA" sz="2000" dirty="0">
              <a:solidFill>
                <a:schemeClr val="accent1">
                  <a:lumMod val="75000"/>
                </a:schemeClr>
              </a:solidFill>
              <a:latin typeface="+mj-lt"/>
              <a:cs typeface="Simplified Arabic" panose="02020603050405020304" pitchFamily="18" charset="-78"/>
            </a:endParaRPr>
          </a:p>
          <a:p>
            <a:pPr lvl="0" algn="just"/>
            <a:endParaRPr lang="ar-SA" sz="2000" dirty="0">
              <a:solidFill>
                <a:schemeClr val="accent1">
                  <a:lumMod val="75000"/>
                </a:schemeClr>
              </a:solidFill>
              <a:latin typeface="+mj-lt"/>
              <a:cs typeface="Simplified Arabic" panose="02020603050405020304" pitchFamily="18" charset="-78"/>
            </a:endParaRPr>
          </a:p>
          <a:p>
            <a:pPr lvl="0" algn="just"/>
            <a:r>
              <a:rPr lang="ar-SA" sz="2000" dirty="0">
                <a:solidFill>
                  <a:schemeClr val="accent1">
                    <a:lumMod val="75000"/>
                  </a:schemeClr>
                </a:solidFill>
                <a:latin typeface="+mj-lt"/>
                <a:cs typeface="Simplified Arabic" panose="02020603050405020304" pitchFamily="18" charset="-78"/>
              </a:rPr>
              <a:t>تعزيز الوعي بمفهوم الإرشاد المهني لدى افراد المجتمع.</a:t>
            </a:r>
          </a:p>
          <a:p>
            <a:pPr lvl="0" algn="just"/>
            <a:endParaRPr lang="ar-SA" sz="2000" dirty="0">
              <a:solidFill>
                <a:schemeClr val="accent1">
                  <a:lumMod val="75000"/>
                </a:schemeClr>
              </a:solidFill>
              <a:latin typeface="+mj-lt"/>
              <a:cs typeface="Simplified Arabic" panose="02020603050405020304" pitchFamily="18" charset="-78"/>
            </a:endParaRPr>
          </a:p>
          <a:p>
            <a:pPr lvl="0" algn="just"/>
            <a:r>
              <a:rPr lang="ar-SA" sz="2000" dirty="0">
                <a:solidFill>
                  <a:schemeClr val="accent1">
                    <a:lumMod val="75000"/>
                  </a:schemeClr>
                </a:solidFill>
                <a:latin typeface="+mj-lt"/>
                <a:cs typeface="Simplified Arabic" panose="02020603050405020304" pitchFamily="18" charset="-78"/>
              </a:rPr>
              <a:t>تطوير خدمات الإرشاد المهني لدى الأفراد.</a:t>
            </a:r>
          </a:p>
          <a:p>
            <a:pPr lvl="0" algn="just"/>
            <a:endParaRPr lang="ar-SA" sz="2000" dirty="0">
              <a:solidFill>
                <a:schemeClr val="accent1">
                  <a:lumMod val="75000"/>
                </a:schemeClr>
              </a:solidFill>
              <a:latin typeface="+mj-lt"/>
              <a:cs typeface="Simplified Arabic" panose="02020603050405020304" pitchFamily="18" charset="-78"/>
            </a:endParaRPr>
          </a:p>
          <a:p>
            <a:pPr lvl="0" algn="just"/>
            <a:endParaRPr lang="ar-SA" sz="2000" dirty="0">
              <a:solidFill>
                <a:schemeClr val="accent1">
                  <a:lumMod val="75000"/>
                </a:schemeClr>
              </a:solidFill>
              <a:latin typeface="+mj-lt"/>
              <a:cs typeface="Simplified Arabic" panose="02020603050405020304" pitchFamily="18" charset="-78"/>
            </a:endParaRPr>
          </a:p>
          <a:p>
            <a:pPr lvl="0" algn="just"/>
            <a:r>
              <a:rPr lang="ar-SA" sz="2000" dirty="0">
                <a:solidFill>
                  <a:schemeClr val="accent1">
                    <a:lumMod val="75000"/>
                  </a:schemeClr>
                </a:solidFill>
                <a:latin typeface="+mj-lt"/>
                <a:cs typeface="Simplified Arabic" panose="02020603050405020304" pitchFamily="18" charset="-78"/>
              </a:rPr>
              <a:t>تطوير السلوك المهني والمعرفي للشباب.</a:t>
            </a:r>
            <a:endParaRPr lang="en-US" sz="2000" dirty="0">
              <a:solidFill>
                <a:schemeClr val="accent1">
                  <a:lumMod val="75000"/>
                </a:schemeClr>
              </a:solidFill>
              <a:latin typeface="+mj-lt"/>
              <a:cs typeface="Simplified Arabic" panose="02020603050405020304" pitchFamily="18" charset="-78"/>
            </a:endParaRPr>
          </a:p>
        </p:txBody>
      </p:sp>
      <p:sp>
        <p:nvSpPr>
          <p:cNvPr id="12" name="Hexagon 20">
            <a:extLst>
              <a:ext uri="{FF2B5EF4-FFF2-40B4-BE49-F238E27FC236}">
                <a16:creationId xmlns:a16="http://schemas.microsoft.com/office/drawing/2014/main" id="{79AED22A-DB5D-C66E-85CD-C45D4087F844}"/>
              </a:ext>
            </a:extLst>
          </p:cNvPr>
          <p:cNvSpPr/>
          <p:nvPr/>
        </p:nvSpPr>
        <p:spPr>
          <a:xfrm flipH="1">
            <a:off x="4716584" y="2468661"/>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سادساً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3" name="Hexagon 20">
            <a:extLst>
              <a:ext uri="{FF2B5EF4-FFF2-40B4-BE49-F238E27FC236}">
                <a16:creationId xmlns:a16="http://schemas.microsoft.com/office/drawing/2014/main" id="{9CF48886-D9C2-DBDD-9E3E-FE1C1E5116AD}"/>
              </a:ext>
            </a:extLst>
          </p:cNvPr>
          <p:cNvSpPr/>
          <p:nvPr/>
        </p:nvSpPr>
        <p:spPr>
          <a:xfrm flipH="1">
            <a:off x="4618382" y="3387950"/>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سابعاً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Hexagon 20">
            <a:extLst>
              <a:ext uri="{FF2B5EF4-FFF2-40B4-BE49-F238E27FC236}">
                <a16:creationId xmlns:a16="http://schemas.microsoft.com/office/drawing/2014/main" id="{4A746270-F7B6-C2C0-F183-F6FA1FBC037B}"/>
              </a:ext>
            </a:extLst>
          </p:cNvPr>
          <p:cNvSpPr/>
          <p:nvPr/>
        </p:nvSpPr>
        <p:spPr>
          <a:xfrm flipH="1">
            <a:off x="4556467" y="5192493"/>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تاسعاً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Hexagon 20">
            <a:extLst>
              <a:ext uri="{FF2B5EF4-FFF2-40B4-BE49-F238E27FC236}">
                <a16:creationId xmlns:a16="http://schemas.microsoft.com/office/drawing/2014/main" id="{718B93B4-43E6-8982-3EF9-5431519D239F}"/>
              </a:ext>
            </a:extLst>
          </p:cNvPr>
          <p:cNvSpPr/>
          <p:nvPr/>
        </p:nvSpPr>
        <p:spPr>
          <a:xfrm flipH="1">
            <a:off x="4605335" y="4272392"/>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ثامناً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cxnSp>
        <p:nvCxnSpPr>
          <p:cNvPr id="16" name="Straight Connector 4">
            <a:extLst>
              <a:ext uri="{FF2B5EF4-FFF2-40B4-BE49-F238E27FC236}">
                <a16:creationId xmlns:a16="http://schemas.microsoft.com/office/drawing/2014/main" id="{4DB3BE60-D609-B7DF-A64C-E3A950B52A88}"/>
              </a:ext>
            </a:extLst>
          </p:cNvPr>
          <p:cNvCxnSpPr/>
          <p:nvPr/>
        </p:nvCxnSpPr>
        <p:spPr>
          <a:xfrm>
            <a:off x="6624637" y="2395672"/>
            <a:ext cx="0" cy="3000778"/>
          </a:xfrm>
          <a:prstGeom prst="line">
            <a:avLst/>
          </a:prstGeom>
        </p:spPr>
        <p:style>
          <a:lnRef idx="1">
            <a:schemeClr val="dk1"/>
          </a:lnRef>
          <a:fillRef idx="0">
            <a:schemeClr val="dk1"/>
          </a:fillRef>
          <a:effectRef idx="0">
            <a:schemeClr val="dk1"/>
          </a:effectRef>
          <a:fontRef idx="minor">
            <a:schemeClr val="tx1"/>
          </a:fontRef>
        </p:style>
      </p:cxnSp>
      <p:sp>
        <p:nvSpPr>
          <p:cNvPr id="17" name="Hexagon 20">
            <a:extLst>
              <a:ext uri="{FF2B5EF4-FFF2-40B4-BE49-F238E27FC236}">
                <a16:creationId xmlns:a16="http://schemas.microsoft.com/office/drawing/2014/main" id="{6077989C-6C15-592E-F436-E1BD6756D9A7}"/>
              </a:ext>
            </a:extLst>
          </p:cNvPr>
          <p:cNvSpPr/>
          <p:nvPr/>
        </p:nvSpPr>
        <p:spPr>
          <a:xfrm flipH="1">
            <a:off x="10498827" y="6017712"/>
            <a:ext cx="1585914"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000" b="1">
                <a:solidFill>
                  <a:srgbClr val="FFFF00"/>
                </a:solidFill>
                <a:latin typeface="Calibri" panose="020F0502020204030204" pitchFamily="34" charset="0"/>
                <a:cs typeface="Arial" panose="020B0604020202020204" pitchFamily="34" charset="0"/>
              </a:rPr>
              <a:t>خامساً</a:t>
            </a:r>
            <a:r>
              <a:rPr lang="ar-SA" sz="1600">
                <a:solidFill>
                  <a:srgbClr val="FFFF00"/>
                </a:solidFill>
                <a:latin typeface="Calibri" panose="020F0502020204030204" pitchFamily="34" charset="0"/>
                <a:ea typeface="Calibri" panose="020F0502020204030204" pitchFamily="34" charset="0"/>
                <a:cs typeface="Arial" panose="020B0604020202020204" pitchFamily="34" charset="0"/>
              </a:rPr>
              <a:t>:</a:t>
            </a:r>
            <a:endParaRPr lang="en-US" sz="160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76969226"/>
      </p:ext>
    </p:extLst>
  </p:cSld>
  <p:clrMapOvr>
    <a:masterClrMapping/>
  </p:clrMapOvr>
  <mc:AlternateContent xmlns:mc="http://schemas.openxmlformats.org/markup-compatibility/2006">
    <mc:Choice xmlns:p14="http://schemas.microsoft.com/office/powerpoint/2010/main" Requires="p14">
      <p:transition spd="slow" p14:dur="2000" advTm="21848"/>
    </mc:Choice>
    <mc:Fallback>
      <p:transition spd="slow" advTm="2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350520" y="0"/>
            <a:ext cx="1814644" cy="1825278"/>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5382623" cy="886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2C67E672-8072-33DD-AE26-91E0B56541EB}"/>
              </a:ext>
            </a:extLst>
          </p:cNvPr>
          <p:cNvSpPr txBox="1"/>
          <p:nvPr/>
        </p:nvSpPr>
        <p:spPr>
          <a:xfrm>
            <a:off x="600075" y="2042019"/>
            <a:ext cx="11241405" cy="4396460"/>
          </a:xfrm>
          <a:prstGeom prst="rect">
            <a:avLst/>
          </a:prstGeom>
          <a:noFill/>
        </p:spPr>
        <p:txBody>
          <a:bodyPr wrap="square">
            <a:spAutoFit/>
          </a:bodyPr>
          <a:lstStyle/>
          <a:p>
            <a:pPr marL="342900" lvl="0" indent="-342900" algn="just" rtl="1">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panose="02020603050405020304" pitchFamily="18" charset="-78"/>
              </a:rPr>
              <a:t> التحول الرقمي. </a:t>
            </a:r>
            <a:endParaRPr lang="en-US" sz="3200" dirty="0">
              <a:solidFill>
                <a:schemeClr val="accent1">
                  <a:lumMod val="75000"/>
                </a:schemeClr>
              </a:solidFill>
              <a:latin typeface="+mj-lt"/>
              <a:cs typeface="Simplified Arabic" panose="02020603050405020304" pitchFamily="18" charset="-78"/>
            </a:endParaRPr>
          </a:p>
          <a:p>
            <a:pPr marL="342900" lvl="0" indent="-342900" algn="just" rtl="1">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panose="02020603050405020304" pitchFamily="18" charset="-78"/>
              </a:rPr>
              <a:t> التميز المؤسسي</a:t>
            </a:r>
            <a:r>
              <a:rPr lang="ar-SA" sz="3200" dirty="0" smtClean="0">
                <a:solidFill>
                  <a:schemeClr val="accent1">
                    <a:lumMod val="75000"/>
                  </a:schemeClr>
                </a:solidFill>
                <a:latin typeface="+mj-lt"/>
                <a:cs typeface="Simplified Arabic" panose="02020603050405020304" pitchFamily="18" charset="-78"/>
              </a:rPr>
              <a:t>.</a:t>
            </a:r>
          </a:p>
          <a:p>
            <a:pPr marL="342900" lvl="0" indent="-342900" algn="just">
              <a:lnSpc>
                <a:spcPct val="107000"/>
              </a:lnSpc>
              <a:spcAft>
                <a:spcPts val="800"/>
              </a:spcAft>
              <a:buFont typeface="Wingdings" pitchFamily="2" charset="2"/>
              <a:buChar char=""/>
            </a:pPr>
            <a:r>
              <a:rPr lang="ar-SA" sz="3200" dirty="0">
                <a:solidFill>
                  <a:srgbClr val="4472C4">
                    <a:lumMod val="75000"/>
                  </a:srgbClr>
                </a:solidFill>
                <a:latin typeface="Calibri Light" panose="020F0302020204030204"/>
                <a:cs typeface="Simplified Arabic" panose="02020603050405020304" pitchFamily="18" charset="-78"/>
              </a:rPr>
              <a:t> تعزيز الاستدامة المالية</a:t>
            </a:r>
            <a:r>
              <a:rPr lang="ar-SA" sz="3200" dirty="0" smtClean="0">
                <a:solidFill>
                  <a:srgbClr val="4472C4">
                    <a:lumMod val="75000"/>
                  </a:srgbClr>
                </a:solidFill>
                <a:latin typeface="Calibri Light" panose="020F0302020204030204"/>
                <a:cs typeface="Simplified Arabic" panose="02020603050405020304" pitchFamily="18" charset="-78"/>
              </a:rPr>
              <a:t>.</a:t>
            </a:r>
          </a:p>
          <a:p>
            <a:pPr marL="342900" lvl="0" indent="-342900" algn="just">
              <a:lnSpc>
                <a:spcPct val="107000"/>
              </a:lnSpc>
              <a:spcAft>
                <a:spcPts val="800"/>
              </a:spcAft>
              <a:buFont typeface="Wingdings" pitchFamily="2" charset="2"/>
              <a:buChar char=""/>
            </a:pPr>
            <a:r>
              <a:rPr lang="ar-SA" sz="3200" dirty="0">
                <a:solidFill>
                  <a:srgbClr val="4472C4">
                    <a:lumMod val="75000"/>
                  </a:srgbClr>
                </a:solidFill>
                <a:latin typeface="Calibri Light" panose="020F0302020204030204"/>
                <a:cs typeface="Simplified Arabic" panose="02020603050405020304" pitchFamily="18" charset="-78"/>
              </a:rPr>
              <a:t>صناعة بيئات ابداعية وبرامج قيمية نوعية</a:t>
            </a:r>
            <a:r>
              <a:rPr lang="ar-SA" sz="3200" dirty="0" smtClean="0">
                <a:solidFill>
                  <a:srgbClr val="4472C4">
                    <a:lumMod val="75000"/>
                  </a:srgbClr>
                </a:solidFill>
                <a:latin typeface="Calibri Light" panose="020F0302020204030204"/>
                <a:cs typeface="Simplified Arabic" panose="02020603050405020304" pitchFamily="18" charset="-78"/>
              </a:rPr>
              <a:t>.</a:t>
            </a:r>
            <a:endParaRPr lang="en-US" sz="3200" dirty="0">
              <a:solidFill>
                <a:schemeClr val="accent1">
                  <a:lumMod val="75000"/>
                </a:schemeClr>
              </a:solidFill>
              <a:latin typeface="+mj-lt"/>
              <a:cs typeface="Simplified Arabic" panose="02020603050405020304" pitchFamily="18" charset="-78"/>
            </a:endParaRPr>
          </a:p>
          <a:p>
            <a:pPr marL="342900" lvl="0" indent="-342900" algn="just" rtl="1">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panose="02020603050405020304" pitchFamily="18" charset="-78"/>
              </a:rPr>
              <a:t> التوجيه والارشاد والتأهيل والتدريب المتقن لسوق العمل. </a:t>
            </a:r>
            <a:endParaRPr lang="en-US" sz="3200" dirty="0">
              <a:solidFill>
                <a:schemeClr val="accent1">
                  <a:lumMod val="75000"/>
                </a:schemeClr>
              </a:solidFill>
              <a:latin typeface="+mj-lt"/>
              <a:cs typeface="Simplified Arabic" panose="02020603050405020304" pitchFamily="18" charset="-78"/>
            </a:endParaRPr>
          </a:p>
          <a:p>
            <a:pPr marL="342900" lvl="0" indent="-342900" algn="just" rtl="1">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panose="02020603050405020304" pitchFamily="18" charset="-78"/>
              </a:rPr>
              <a:t> الدراسات العلمية المحكمة والاستشارات المهنية المحترفة لأفراد ومؤسسات المجتمع</a:t>
            </a:r>
            <a:r>
              <a:rPr lang="ar-SA" sz="3200" dirty="0" smtClean="0">
                <a:solidFill>
                  <a:schemeClr val="accent1">
                    <a:lumMod val="75000"/>
                  </a:schemeClr>
                </a:solidFill>
                <a:latin typeface="+mj-lt"/>
                <a:cs typeface="Simplified Arabic" panose="02020603050405020304" pitchFamily="18" charset="-78"/>
              </a:rPr>
              <a:t>.</a:t>
            </a:r>
          </a:p>
          <a:p>
            <a:pPr lvl="0" algn="just">
              <a:lnSpc>
                <a:spcPct val="107000"/>
              </a:lnSpc>
              <a:spcAft>
                <a:spcPts val="800"/>
              </a:spcAft>
            </a:pPr>
            <a:endParaRPr lang="en-US" sz="3200" dirty="0">
              <a:solidFill>
                <a:schemeClr val="accent1">
                  <a:lumMod val="75000"/>
                </a:schemeClr>
              </a:solidFill>
              <a:latin typeface="+mj-lt"/>
              <a:cs typeface="Simplified Arabic" panose="02020603050405020304" pitchFamily="18" charset="-78"/>
            </a:endParaRPr>
          </a:p>
        </p:txBody>
      </p:sp>
      <p:sp>
        <p:nvSpPr>
          <p:cNvPr id="8" name="Hexagon 20">
            <a:extLst>
              <a:ext uri="{FF2B5EF4-FFF2-40B4-BE49-F238E27FC236}">
                <a16:creationId xmlns:a16="http://schemas.microsoft.com/office/drawing/2014/main" id="{C83F974E-0361-4471-A3C4-D07A55BADA61}"/>
              </a:ext>
            </a:extLst>
          </p:cNvPr>
          <p:cNvSpPr/>
          <p:nvPr/>
        </p:nvSpPr>
        <p:spPr>
          <a:xfrm>
            <a:off x="7561943" y="595086"/>
            <a:ext cx="4279537" cy="78377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3600" b="1" dirty="0">
                <a:solidFill>
                  <a:srgbClr val="FFFF00"/>
                </a:solidFill>
              </a:rPr>
              <a:t>الغايات الإستراتيجية</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5210459"/>
      </p:ext>
    </p:extLst>
  </p:cSld>
  <p:clrMapOvr>
    <a:masterClrMapping/>
  </p:clrMapOvr>
  <mc:AlternateContent xmlns:mc="http://schemas.openxmlformats.org/markup-compatibility/2006">
    <mc:Choice xmlns:p14="http://schemas.microsoft.com/office/powerpoint/2010/main" Requires="p14">
      <p:transition spd="slow" p14:dur="2000" advTm="10919"/>
    </mc:Choice>
    <mc:Fallback>
      <p:transition spd="slow" advTm="10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350520" y="0"/>
            <a:ext cx="1814644" cy="1825278"/>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5440680" cy="30631"/>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2C67E672-8072-33DD-AE26-91E0B56541EB}"/>
              </a:ext>
            </a:extLst>
          </p:cNvPr>
          <p:cNvSpPr txBox="1"/>
          <p:nvPr/>
        </p:nvSpPr>
        <p:spPr>
          <a:xfrm>
            <a:off x="493395" y="2275221"/>
            <a:ext cx="11241405" cy="3894849"/>
          </a:xfrm>
          <a:prstGeom prst="rect">
            <a:avLst/>
          </a:prstGeom>
          <a:noFill/>
        </p:spPr>
        <p:txBody>
          <a:bodyPr wrap="square" lIns="91440" tIns="45720" rIns="91440" bIns="45720" anchor="t">
            <a:spAutoFit/>
          </a:bodyPr>
          <a:lstStyle/>
          <a:p>
            <a:pPr marL="342900" indent="-342900" algn="just">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a:rPr>
              <a:t> تطوير البنية المؤسسية والموارد البشرية واستقطاب الكفاءات واستبقائها. </a:t>
            </a:r>
            <a:endParaRPr lang="en-US" sz="3200" dirty="0">
              <a:solidFill>
                <a:schemeClr val="accent1">
                  <a:lumMod val="75000"/>
                </a:schemeClr>
              </a:solidFill>
              <a:latin typeface="+mj-lt"/>
              <a:cs typeface="Simplified Arabic" panose="02020603050405020304" pitchFamily="18" charset="-78"/>
            </a:endParaRPr>
          </a:p>
          <a:p>
            <a:pPr marL="342900" indent="-342900" algn="just">
              <a:lnSpc>
                <a:spcPct val="107000"/>
              </a:lnSpc>
              <a:spcAft>
                <a:spcPts val="800"/>
              </a:spcAft>
              <a:buFont typeface="Wingdings" pitchFamily="2" charset="2"/>
              <a:buChar char=""/>
            </a:pPr>
            <a:r>
              <a:rPr lang="ar-SA" sz="3200" dirty="0" smtClean="0">
                <a:solidFill>
                  <a:schemeClr val="accent1">
                    <a:lumMod val="75000"/>
                  </a:schemeClr>
                </a:solidFill>
                <a:latin typeface="+mj-lt"/>
                <a:cs typeface="Simplified Arabic" panose="02020603050405020304" pitchFamily="18" charset="-78"/>
              </a:rPr>
              <a:t> بناء </a:t>
            </a:r>
            <a:r>
              <a:rPr lang="ar-SA" sz="3200" dirty="0">
                <a:solidFill>
                  <a:schemeClr val="accent1">
                    <a:lumMod val="75000"/>
                  </a:schemeClr>
                </a:solidFill>
                <a:latin typeface="+mj-lt"/>
                <a:cs typeface="Simplified Arabic" panose="02020603050405020304" pitchFamily="18" charset="-78"/>
              </a:rPr>
              <a:t>الشراكات الاستراتيجية وتشجيع التطوع. </a:t>
            </a:r>
            <a:endParaRPr lang="en-US" sz="3200" dirty="0">
              <a:solidFill>
                <a:schemeClr val="accent1">
                  <a:lumMod val="75000"/>
                </a:schemeClr>
              </a:solidFill>
              <a:latin typeface="+mj-lt"/>
              <a:cs typeface="Simplified Arabic" panose="02020603050405020304" pitchFamily="18" charset="-78"/>
            </a:endParaRPr>
          </a:p>
          <a:p>
            <a:pPr marL="342900" indent="-342900" algn="just">
              <a:lnSpc>
                <a:spcPct val="107000"/>
              </a:lnSpc>
              <a:spcAft>
                <a:spcPts val="800"/>
              </a:spcAft>
              <a:buFont typeface="Wingdings" pitchFamily="2" charset="2"/>
              <a:buChar char=""/>
            </a:pPr>
            <a:r>
              <a:rPr lang="ar-SA" sz="3200" dirty="0" smtClean="0">
                <a:solidFill>
                  <a:schemeClr val="accent1">
                    <a:lumMod val="75000"/>
                  </a:schemeClr>
                </a:solidFill>
                <a:latin typeface="+mj-lt"/>
                <a:cs typeface="Simplified Arabic"/>
              </a:rPr>
              <a:t> تأهيل </a:t>
            </a:r>
            <a:r>
              <a:rPr lang="ar-SA" sz="3200" dirty="0">
                <a:solidFill>
                  <a:schemeClr val="accent1">
                    <a:lumMod val="75000"/>
                  </a:schemeClr>
                </a:solidFill>
                <a:latin typeface="+mj-lt"/>
                <a:cs typeface="Simplified Arabic"/>
              </a:rPr>
              <a:t>وتوجيه العاملين في ميدان العمل وتعزيز دورهم كممارسين في المجتمع، وارشاد وتوجيه حديثي التخرج من التعليم العام والجامعي. </a:t>
            </a:r>
            <a:endParaRPr lang="en-US" sz="3200" dirty="0">
              <a:solidFill>
                <a:schemeClr val="accent1">
                  <a:lumMod val="75000"/>
                </a:schemeClr>
              </a:solidFill>
              <a:latin typeface="+mj-lt"/>
              <a:cs typeface="Simplified Arabic" panose="02020603050405020304" pitchFamily="18" charset="-78"/>
            </a:endParaRPr>
          </a:p>
          <a:p>
            <a:pPr marL="342900" lvl="0" indent="-342900" algn="just">
              <a:lnSpc>
                <a:spcPct val="107000"/>
              </a:lnSpc>
              <a:spcAft>
                <a:spcPts val="800"/>
              </a:spcAft>
              <a:buFont typeface="Wingdings" pitchFamily="2" charset="2"/>
              <a:buChar char=""/>
            </a:pPr>
            <a:r>
              <a:rPr lang="ar-SA" sz="3200" dirty="0">
                <a:solidFill>
                  <a:schemeClr val="accent1">
                    <a:lumMod val="75000"/>
                  </a:schemeClr>
                </a:solidFill>
                <a:latin typeface="+mj-lt"/>
                <a:cs typeface="Simplified Arabic" panose="02020603050405020304" pitchFamily="18" charset="-78"/>
              </a:rPr>
              <a:t> </a:t>
            </a:r>
            <a:r>
              <a:rPr lang="ar-SA" sz="3200" dirty="0" smtClean="0">
                <a:solidFill>
                  <a:schemeClr val="accent1">
                    <a:lumMod val="75000"/>
                  </a:schemeClr>
                </a:solidFill>
                <a:latin typeface="+mj-lt"/>
                <a:cs typeface="Simplified Arabic" panose="02020603050405020304" pitchFamily="18" charset="-78"/>
              </a:rPr>
              <a:t>الاهتمام </a:t>
            </a:r>
            <a:r>
              <a:rPr lang="ar-SA" sz="3200" dirty="0">
                <a:solidFill>
                  <a:schemeClr val="accent1">
                    <a:lumMod val="75000"/>
                  </a:schemeClr>
                </a:solidFill>
                <a:latin typeface="+mj-lt"/>
                <a:cs typeface="Simplified Arabic" panose="02020603050405020304" pitchFamily="18" charset="-78"/>
              </a:rPr>
              <a:t>بكافة أفراد المجتمع وتطوير مهاراتهم وتوعيتهم عن طريق المبادرات الاجتماعية. </a:t>
            </a:r>
            <a:endParaRPr lang="en-US" sz="3200" dirty="0">
              <a:solidFill>
                <a:schemeClr val="accent1">
                  <a:lumMod val="75000"/>
                </a:schemeClr>
              </a:solidFill>
              <a:latin typeface="+mj-lt"/>
              <a:cs typeface="Simplified Arabic" panose="02020603050405020304" pitchFamily="18" charset="-78"/>
            </a:endParaRPr>
          </a:p>
          <a:p>
            <a:pPr algn="just" rtl="1">
              <a:lnSpc>
                <a:spcPct val="107000"/>
              </a:lnSpc>
              <a:spcAft>
                <a:spcPts val="80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Hexagon 20">
            <a:extLst>
              <a:ext uri="{FF2B5EF4-FFF2-40B4-BE49-F238E27FC236}">
                <a16:creationId xmlns:a16="http://schemas.microsoft.com/office/drawing/2014/main" id="{C83F974E-0361-4471-A3C4-D07A55BADA61}"/>
              </a:ext>
            </a:extLst>
          </p:cNvPr>
          <p:cNvSpPr/>
          <p:nvPr/>
        </p:nvSpPr>
        <p:spPr>
          <a:xfrm>
            <a:off x="7620000" y="580571"/>
            <a:ext cx="4114800" cy="85634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3600" b="1" dirty="0">
                <a:solidFill>
                  <a:srgbClr val="FFFF00"/>
                </a:solidFill>
              </a:rPr>
              <a:t>الأهداف الإستراتيجية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160428"/>
      </p:ext>
    </p:extLst>
  </p:cSld>
  <p:clrMapOvr>
    <a:masterClrMapping/>
  </p:clrMapOvr>
  <mc:AlternateContent xmlns:mc="http://schemas.openxmlformats.org/markup-compatibility/2006">
    <mc:Choice xmlns:p14="http://schemas.microsoft.com/office/powerpoint/2010/main" Requires="p14">
      <p:transition spd="slow" p14:dur="2000" advTm="15896"/>
    </mc:Choice>
    <mc:Fallback>
      <p:transition spd="slow" advTm="1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grpSp>
        <p:nvGrpSpPr>
          <p:cNvPr id="3" name="Group 8">
            <a:extLst>
              <a:ext uri="{FF2B5EF4-FFF2-40B4-BE49-F238E27FC236}">
                <a16:creationId xmlns:a16="http://schemas.microsoft.com/office/drawing/2014/main" id="{AD7004C0-44D0-C166-7042-A6CDB8372108}"/>
              </a:ext>
            </a:extLst>
          </p:cNvPr>
          <p:cNvGrpSpPr/>
          <p:nvPr/>
        </p:nvGrpSpPr>
        <p:grpSpPr>
          <a:xfrm>
            <a:off x="1262023" y="2114060"/>
            <a:ext cx="2909412" cy="1315219"/>
            <a:chOff x="1391479" y="2756355"/>
            <a:chExt cx="2909412" cy="1315219"/>
          </a:xfrm>
        </p:grpSpPr>
        <p:sp>
          <p:nvSpPr>
            <p:cNvPr id="5" name="Right Triangle 14">
              <a:extLst>
                <a:ext uri="{FF2B5EF4-FFF2-40B4-BE49-F238E27FC236}">
                  <a16:creationId xmlns:a16="http://schemas.microsoft.com/office/drawing/2014/main" id="{E5B02453-70C0-EC2C-748F-4E617BE95024}"/>
                </a:ext>
              </a:extLst>
            </p:cNvPr>
            <p:cNvSpPr/>
            <p:nvPr/>
          </p:nvSpPr>
          <p:spPr>
            <a:xfrm rot="5400000">
              <a:off x="3955455"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8" name="Rectangle: Top Corners Rounded 13">
              <a:extLst>
                <a:ext uri="{FF2B5EF4-FFF2-40B4-BE49-F238E27FC236}">
                  <a16:creationId xmlns:a16="http://schemas.microsoft.com/office/drawing/2014/main" id="{8E872D88-E58B-A1DA-997F-68765EF9DD9B}"/>
                </a:ext>
              </a:extLst>
            </p:cNvPr>
            <p:cNvSpPr/>
            <p:nvPr/>
          </p:nvSpPr>
          <p:spPr>
            <a:xfrm rot="16200000">
              <a:off x="2345442" y="1802392"/>
              <a:ext cx="1001485" cy="2909412"/>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a-ET"/>
            </a:p>
          </p:txBody>
        </p:sp>
      </p:grpSp>
      <p:sp>
        <p:nvSpPr>
          <p:cNvPr id="10" name="TextBox 51">
            <a:extLst>
              <a:ext uri="{FF2B5EF4-FFF2-40B4-BE49-F238E27FC236}">
                <a16:creationId xmlns:a16="http://schemas.microsoft.com/office/drawing/2014/main" id="{2DCD93ED-CC1A-ACA4-A91A-24F20027B9DC}"/>
              </a:ext>
            </a:extLst>
          </p:cNvPr>
          <p:cNvSpPr txBox="1"/>
          <p:nvPr/>
        </p:nvSpPr>
        <p:spPr>
          <a:xfrm>
            <a:off x="1322836" y="2154124"/>
            <a:ext cx="2851904" cy="707886"/>
          </a:xfrm>
          <a:prstGeom prst="rect">
            <a:avLst/>
          </a:prstGeom>
          <a:noFill/>
        </p:spPr>
        <p:txBody>
          <a:bodyPr wrap="square" lIns="91440" tIns="45720" rIns="91440" bIns="45720" rtlCol="1" anchor="t">
            <a:spAutoFit/>
          </a:bodyPr>
          <a:lstStyle>
            <a:defPPr>
              <a:defRPr lang="aa-ET"/>
            </a:defPPr>
            <a:lvl1pPr algn="r" rtl="1">
              <a:defRPr sz="3200" b="1">
                <a:solidFill>
                  <a:schemeClr val="bg1"/>
                </a:solidFill>
                <a:latin typeface="A Jannat LT" panose="01000000000000000000" pitchFamily="2" charset="-78"/>
                <a:cs typeface="A Jannat LT" panose="01000000000000000000" pitchFamily="2" charset="-78"/>
              </a:defRPr>
            </a:lvl1pPr>
          </a:lstStyle>
          <a:p>
            <a:pPr algn="ctr" rtl="0"/>
            <a:r>
              <a:rPr lang="ar-SA" sz="1600" dirty="0">
                <a:latin typeface="Arial" panose="020B0604020202020204" pitchFamily="34" charset="0"/>
                <a:cs typeface="Arial" panose="020B0604020202020204" pitchFamily="34" charset="0"/>
              </a:rPr>
              <a:t>المشرف</a:t>
            </a:r>
            <a:r>
              <a:rPr lang="ar-SA" sz="2000" b="0" dirty="0">
                <a:latin typeface="Arial" panose="020B0604020202020204" pitchFamily="34" charset="0"/>
                <a:cs typeface="Arial" panose="020B0604020202020204" pitchFamily="34" charset="0"/>
              </a:rPr>
              <a:t> </a:t>
            </a:r>
            <a:r>
              <a:rPr lang="ar-SA" sz="1600" dirty="0">
                <a:latin typeface="Arial" panose="020B0604020202020204" pitchFamily="34" charset="0"/>
                <a:cs typeface="Arial" panose="020B0604020202020204" pitchFamily="34" charset="0"/>
              </a:rPr>
              <a:t>المالي</a:t>
            </a:r>
          </a:p>
          <a:p>
            <a:pPr algn="ctr" rtl="0"/>
            <a:r>
              <a:rPr lang="ar-SA" sz="2000" dirty="0">
                <a:latin typeface="Arial"/>
                <a:cs typeface="Arial"/>
              </a:rPr>
              <a:t>الدكتور/ فواز بن علي الغامدي</a:t>
            </a:r>
            <a:endParaRPr lang="aa-ET" sz="2000">
              <a:latin typeface="Arial"/>
              <a:cs typeface="Arial"/>
            </a:endParaRPr>
          </a:p>
        </p:txBody>
      </p:sp>
      <p:sp>
        <p:nvSpPr>
          <p:cNvPr id="11" name="مربع نص 10">
            <a:extLst>
              <a:ext uri="{FF2B5EF4-FFF2-40B4-BE49-F238E27FC236}">
                <a16:creationId xmlns:a16="http://schemas.microsoft.com/office/drawing/2014/main" id="{BEE2C667-B10E-8B7D-6CEB-3B89622CB14E}"/>
              </a:ext>
            </a:extLst>
          </p:cNvPr>
          <p:cNvSpPr txBox="1"/>
          <p:nvPr/>
        </p:nvSpPr>
        <p:spPr>
          <a:xfrm>
            <a:off x="4622925" y="270226"/>
            <a:ext cx="3724097" cy="707886"/>
          </a:xfrm>
          <a:prstGeom prst="rect">
            <a:avLst/>
          </a:prstGeom>
          <a:noFill/>
        </p:spPr>
        <p:txBody>
          <a:bodyPr wrap="square" rtlCol="1">
            <a:spAutoFit/>
          </a:bodyPr>
          <a:lstStyle/>
          <a:p>
            <a:r>
              <a:rPr lang="ar-SA" sz="4000" b="1" dirty="0">
                <a:solidFill>
                  <a:srgbClr val="52BFE8"/>
                </a:solidFill>
              </a:rPr>
              <a:t>أعضاء مجلس الإدارة</a:t>
            </a:r>
          </a:p>
        </p:txBody>
      </p:sp>
      <p:grpSp>
        <p:nvGrpSpPr>
          <p:cNvPr id="12" name="Group 8">
            <a:extLst>
              <a:ext uri="{FF2B5EF4-FFF2-40B4-BE49-F238E27FC236}">
                <a16:creationId xmlns:a16="http://schemas.microsoft.com/office/drawing/2014/main" id="{D003F270-E164-B02F-4375-2001286B1430}"/>
              </a:ext>
            </a:extLst>
          </p:cNvPr>
          <p:cNvGrpSpPr/>
          <p:nvPr/>
        </p:nvGrpSpPr>
        <p:grpSpPr>
          <a:xfrm>
            <a:off x="8782104" y="2156817"/>
            <a:ext cx="3070380" cy="1315217"/>
            <a:chOff x="1350027" y="2756357"/>
            <a:chExt cx="2950863" cy="1315217"/>
          </a:xfrm>
        </p:grpSpPr>
        <p:sp>
          <p:nvSpPr>
            <p:cNvPr id="13" name="Right Triangle 14">
              <a:extLst>
                <a:ext uri="{FF2B5EF4-FFF2-40B4-BE49-F238E27FC236}">
                  <a16:creationId xmlns:a16="http://schemas.microsoft.com/office/drawing/2014/main" id="{E5F6CB03-2319-926B-6E16-9604388398CB}"/>
                </a:ext>
              </a:extLst>
            </p:cNvPr>
            <p:cNvSpPr/>
            <p:nvPr/>
          </p:nvSpPr>
          <p:spPr>
            <a:xfrm rot="5400000">
              <a:off x="3955456"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15" name="Rectangle: Top Corners Rounded 13">
              <a:extLst>
                <a:ext uri="{FF2B5EF4-FFF2-40B4-BE49-F238E27FC236}">
                  <a16:creationId xmlns:a16="http://schemas.microsoft.com/office/drawing/2014/main" id="{D43E8D2E-D49B-48F9-5619-5C68F577016A}"/>
                </a:ext>
              </a:extLst>
            </p:cNvPr>
            <p:cNvSpPr/>
            <p:nvPr/>
          </p:nvSpPr>
          <p:spPr>
            <a:xfrm rot="16200000">
              <a:off x="2310619" y="1795765"/>
              <a:ext cx="1015863" cy="2937047"/>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1600" b="1" dirty="0">
                  <a:solidFill>
                    <a:schemeClr val="bg1"/>
                  </a:solidFill>
                  <a:latin typeface="Arial" panose="020B0604020202020204" pitchFamily="34" charset="0"/>
                  <a:cs typeface="Arial" panose="020B0604020202020204" pitchFamily="34" charset="0"/>
                </a:rPr>
                <a:t>نائب</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رئيس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مجلس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الإدارة</a:t>
              </a:r>
            </a:p>
            <a:p>
              <a:pPr algn="ctr"/>
              <a:r>
                <a:rPr lang="ar-SA" sz="2000" b="1" dirty="0">
                  <a:solidFill>
                    <a:schemeClr val="bg1"/>
                  </a:solidFill>
                  <a:latin typeface="Arial" panose="020B0604020202020204" pitchFamily="34" charset="0"/>
                  <a:cs typeface="Arial" panose="020B0604020202020204" pitchFamily="34" charset="0"/>
                </a:rPr>
                <a:t>الأستاذة/ منال عبدالرحمن </a:t>
              </a:r>
              <a:r>
                <a:rPr lang="ar-SA" sz="2000" b="1" dirty="0" err="1">
                  <a:solidFill>
                    <a:schemeClr val="bg1"/>
                  </a:solidFill>
                  <a:latin typeface="Arial" panose="020B0604020202020204" pitchFamily="34" charset="0"/>
                  <a:cs typeface="Arial" panose="020B0604020202020204" pitchFamily="34" charset="0"/>
                </a:rPr>
                <a:t>الغفيص</a:t>
              </a:r>
              <a:endParaRPr lang="ar-SA" sz="2000" b="1" dirty="0">
                <a:solidFill>
                  <a:schemeClr val="bg1"/>
                </a:solidFill>
                <a:latin typeface="Arial" panose="020B0604020202020204" pitchFamily="34" charset="0"/>
                <a:cs typeface="Arial" panose="020B0604020202020204" pitchFamily="34" charset="0"/>
              </a:endParaRPr>
            </a:p>
            <a:p>
              <a:pPr marL="0" algn="ctr" defTabSz="914400" rtl="1" eaLnBrk="1" latinLnBrk="0" hangingPunct="1"/>
              <a:r>
                <a:rPr lang="ar-SA" b="1" dirty="0"/>
                <a:t> </a:t>
              </a:r>
              <a:endParaRPr lang="aa-ET" b="1"/>
            </a:p>
          </p:txBody>
        </p:sp>
      </p:grpSp>
      <p:grpSp>
        <p:nvGrpSpPr>
          <p:cNvPr id="18" name="Group 8">
            <a:extLst>
              <a:ext uri="{FF2B5EF4-FFF2-40B4-BE49-F238E27FC236}">
                <a16:creationId xmlns:a16="http://schemas.microsoft.com/office/drawing/2014/main" id="{946CE236-3762-D60A-53B7-1A7A049688B8}"/>
              </a:ext>
            </a:extLst>
          </p:cNvPr>
          <p:cNvGrpSpPr/>
          <p:nvPr/>
        </p:nvGrpSpPr>
        <p:grpSpPr>
          <a:xfrm>
            <a:off x="4874202" y="1045627"/>
            <a:ext cx="2909412" cy="1473368"/>
            <a:chOff x="1391479" y="2756355"/>
            <a:chExt cx="2909412" cy="1315219"/>
          </a:xfrm>
        </p:grpSpPr>
        <p:sp>
          <p:nvSpPr>
            <p:cNvPr id="19" name="Right Triangle 14">
              <a:extLst>
                <a:ext uri="{FF2B5EF4-FFF2-40B4-BE49-F238E27FC236}">
                  <a16:creationId xmlns:a16="http://schemas.microsoft.com/office/drawing/2014/main" id="{008E6788-0C98-16F0-6E22-783D55BF486E}"/>
                </a:ext>
              </a:extLst>
            </p:cNvPr>
            <p:cNvSpPr/>
            <p:nvPr/>
          </p:nvSpPr>
          <p:spPr>
            <a:xfrm rot="5400000">
              <a:off x="3955455"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21" name="Rectangle: Top Corners Rounded 13">
              <a:extLst>
                <a:ext uri="{FF2B5EF4-FFF2-40B4-BE49-F238E27FC236}">
                  <a16:creationId xmlns:a16="http://schemas.microsoft.com/office/drawing/2014/main" id="{907A1CF8-00F2-9822-3F4D-33A07A686CE9}"/>
                </a:ext>
              </a:extLst>
            </p:cNvPr>
            <p:cNvSpPr/>
            <p:nvPr/>
          </p:nvSpPr>
          <p:spPr>
            <a:xfrm rot="16200000">
              <a:off x="2345442" y="1802392"/>
              <a:ext cx="1001485" cy="2909412"/>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1600" b="1" dirty="0">
                  <a:solidFill>
                    <a:schemeClr val="bg1"/>
                  </a:solidFill>
                  <a:latin typeface="Arial" panose="020B0604020202020204" pitchFamily="34" charset="0"/>
                  <a:cs typeface="Arial" panose="020B0604020202020204" pitchFamily="34" charset="0"/>
                </a:rPr>
                <a:t>رئيس مجلس الإدارة</a:t>
              </a:r>
              <a:endParaRPr lang="aa-ET" sz="1600" b="1">
                <a:solidFill>
                  <a:schemeClr val="bg1"/>
                </a:solidFill>
                <a:latin typeface="Arial" panose="020B0604020202020204" pitchFamily="34" charset="0"/>
                <a:cs typeface="Arial" panose="020B0604020202020204" pitchFamily="34" charset="0"/>
              </a:endParaRPr>
            </a:p>
            <a:p>
              <a:pPr marL="0" algn="ctr" defTabSz="914400" rtl="1" eaLnBrk="1" latinLnBrk="0" hangingPunct="1"/>
              <a:endParaRPr lang="aa-ET"/>
            </a:p>
          </p:txBody>
        </p:sp>
      </p:grpSp>
      <p:grpSp>
        <p:nvGrpSpPr>
          <p:cNvPr id="2" name="Group 8">
            <a:extLst>
              <a:ext uri="{FF2B5EF4-FFF2-40B4-BE49-F238E27FC236}">
                <a16:creationId xmlns:a16="http://schemas.microsoft.com/office/drawing/2014/main" id="{B6246797-CACB-B88E-ACFA-4657F6470337}"/>
              </a:ext>
            </a:extLst>
          </p:cNvPr>
          <p:cNvGrpSpPr/>
          <p:nvPr/>
        </p:nvGrpSpPr>
        <p:grpSpPr>
          <a:xfrm>
            <a:off x="1294899" y="5059079"/>
            <a:ext cx="2837526" cy="1315218"/>
            <a:chOff x="1463363" y="2756356"/>
            <a:chExt cx="2837526" cy="1315218"/>
          </a:xfrm>
        </p:grpSpPr>
        <p:sp>
          <p:nvSpPr>
            <p:cNvPr id="17" name="Right Triangle 14">
              <a:extLst>
                <a:ext uri="{FF2B5EF4-FFF2-40B4-BE49-F238E27FC236}">
                  <a16:creationId xmlns:a16="http://schemas.microsoft.com/office/drawing/2014/main" id="{6CC49DAF-3EC7-347E-844A-8B701DD8AEB2}"/>
                </a:ext>
              </a:extLst>
            </p:cNvPr>
            <p:cNvSpPr/>
            <p:nvPr/>
          </p:nvSpPr>
          <p:spPr>
            <a:xfrm rot="5400000">
              <a:off x="3955455"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22" name="Rectangle: Top Corners Rounded 13">
              <a:extLst>
                <a:ext uri="{FF2B5EF4-FFF2-40B4-BE49-F238E27FC236}">
                  <a16:creationId xmlns:a16="http://schemas.microsoft.com/office/drawing/2014/main" id="{39ABE73F-39F8-D1E8-0A73-DB1926C4CD1B}"/>
                </a:ext>
              </a:extLst>
            </p:cNvPr>
            <p:cNvSpPr/>
            <p:nvPr/>
          </p:nvSpPr>
          <p:spPr>
            <a:xfrm rot="16200000">
              <a:off x="2424516" y="1795203"/>
              <a:ext cx="900844" cy="2823149"/>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1" anchor="ctr"/>
            <a:lstStyle/>
            <a:p>
              <a:pPr marL="0" algn="ctr" defTabSz="914400" rtl="1" eaLnBrk="1" latinLnBrk="0" hangingPunct="1"/>
              <a:r>
                <a:rPr lang="ar-SA" sz="1600" b="1" dirty="0">
                  <a:solidFill>
                    <a:schemeClr val="bg1"/>
                  </a:solidFill>
                  <a:latin typeface="Arial" panose="020B0604020202020204" pitchFamily="34" charset="0"/>
                  <a:cs typeface="Arial" panose="020B0604020202020204" pitchFamily="34" charset="0"/>
                </a:rPr>
                <a:t>عضو</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مجلس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الإدارة</a:t>
              </a:r>
              <a:endParaRPr lang="ar-SA" sz="2000" b="1" dirty="0">
                <a:solidFill>
                  <a:schemeClr val="bg1"/>
                </a:solidFill>
                <a:latin typeface="Arial" panose="020B0604020202020204" pitchFamily="34" charset="0"/>
                <a:cs typeface="Arial" panose="020B0604020202020204" pitchFamily="34" charset="0"/>
              </a:endParaRPr>
            </a:p>
            <a:p>
              <a:pPr marL="0" algn="ctr" defTabSz="914400" rtl="1" eaLnBrk="1" latinLnBrk="0" hangingPunct="1"/>
              <a:r>
                <a:rPr lang="ar-SA" sz="2000" b="1" dirty="0">
                  <a:solidFill>
                    <a:schemeClr val="bg1"/>
                  </a:solidFill>
                  <a:latin typeface="Arial"/>
                  <a:cs typeface="Arial"/>
                </a:rPr>
                <a:t>الدكتورة/ نورة ناجي البلوشي</a:t>
              </a:r>
              <a:endParaRPr lang="aa-ET" sz="2000" b="1" dirty="0">
                <a:solidFill>
                  <a:schemeClr val="bg1"/>
                </a:solidFill>
                <a:latin typeface="Arial"/>
                <a:cs typeface="Arial"/>
              </a:endParaRPr>
            </a:p>
          </p:txBody>
        </p:sp>
      </p:grpSp>
      <p:grpSp>
        <p:nvGrpSpPr>
          <p:cNvPr id="24" name="Group 8">
            <a:extLst>
              <a:ext uri="{FF2B5EF4-FFF2-40B4-BE49-F238E27FC236}">
                <a16:creationId xmlns:a16="http://schemas.microsoft.com/office/drawing/2014/main" id="{F7549477-B764-F068-2DB3-E0D3FB75EF53}"/>
              </a:ext>
            </a:extLst>
          </p:cNvPr>
          <p:cNvGrpSpPr/>
          <p:nvPr/>
        </p:nvGrpSpPr>
        <p:grpSpPr>
          <a:xfrm>
            <a:off x="1328324" y="3540954"/>
            <a:ext cx="2780016" cy="1458632"/>
            <a:chOff x="1978623" y="1399347"/>
            <a:chExt cx="2909412" cy="1616782"/>
          </a:xfrm>
        </p:grpSpPr>
        <p:sp>
          <p:nvSpPr>
            <p:cNvPr id="26" name="Right Triangle 14">
              <a:extLst>
                <a:ext uri="{FF2B5EF4-FFF2-40B4-BE49-F238E27FC236}">
                  <a16:creationId xmlns:a16="http://schemas.microsoft.com/office/drawing/2014/main" id="{E207EDA9-BF08-450C-200A-37B478590119}"/>
                </a:ext>
              </a:extLst>
            </p:cNvPr>
            <p:cNvSpPr/>
            <p:nvPr/>
          </p:nvSpPr>
          <p:spPr>
            <a:xfrm rot="5400000">
              <a:off x="4523197" y="2670694"/>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27" name="Rectangle: Top Corners Rounded 13">
              <a:extLst>
                <a:ext uri="{FF2B5EF4-FFF2-40B4-BE49-F238E27FC236}">
                  <a16:creationId xmlns:a16="http://schemas.microsoft.com/office/drawing/2014/main" id="{E850B4F5-FDB0-6FC5-145C-892786D17BBE}"/>
                </a:ext>
              </a:extLst>
            </p:cNvPr>
            <p:cNvSpPr/>
            <p:nvPr/>
          </p:nvSpPr>
          <p:spPr>
            <a:xfrm rot="16200000">
              <a:off x="2932586" y="445384"/>
              <a:ext cx="1001485" cy="2909412"/>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marL="0" algn="ctr" defTabSz="914400" rtl="1" eaLnBrk="1" latinLnBrk="0" hangingPunct="1"/>
              <a:r>
                <a:rPr lang="ar-SA" sz="1600" b="1" dirty="0">
                  <a:solidFill>
                    <a:schemeClr val="bg1"/>
                  </a:solidFill>
                  <a:latin typeface="Arial" panose="020B0604020202020204" pitchFamily="34" charset="0"/>
                  <a:cs typeface="Arial" panose="020B0604020202020204" pitchFamily="34" charset="0"/>
                </a:rPr>
                <a:t>عضو</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مجلس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الإدارة</a:t>
              </a:r>
            </a:p>
            <a:p>
              <a:pPr marL="0" defTabSz="914400" rtl="1" eaLnBrk="1" latinLnBrk="0" hangingPunct="1"/>
              <a:r>
                <a:rPr lang="ar-SA" sz="2000" b="1" dirty="0">
                  <a:solidFill>
                    <a:schemeClr val="bg1"/>
                  </a:solidFill>
                  <a:latin typeface="Arial" panose="020B0604020202020204" pitchFamily="34" charset="0"/>
                  <a:cs typeface="Arial" panose="020B0604020202020204" pitchFamily="34" charset="0"/>
                </a:rPr>
                <a:t>الدكتورة/ بشرى محمد الدبيخي</a:t>
              </a:r>
              <a:endParaRPr lang="aa-ET" sz="2000" b="1">
                <a:solidFill>
                  <a:schemeClr val="bg1"/>
                </a:solidFill>
                <a:latin typeface="Arial" panose="020B0604020202020204" pitchFamily="34" charset="0"/>
                <a:cs typeface="Arial" panose="020B0604020202020204" pitchFamily="34" charset="0"/>
              </a:endParaRPr>
            </a:p>
          </p:txBody>
        </p:sp>
      </p:grpSp>
      <p:grpSp>
        <p:nvGrpSpPr>
          <p:cNvPr id="28" name="Group 8">
            <a:extLst>
              <a:ext uri="{FF2B5EF4-FFF2-40B4-BE49-F238E27FC236}">
                <a16:creationId xmlns:a16="http://schemas.microsoft.com/office/drawing/2014/main" id="{64976F3C-7731-23A6-8EAC-210BD7DFF165}"/>
              </a:ext>
            </a:extLst>
          </p:cNvPr>
          <p:cNvGrpSpPr/>
          <p:nvPr/>
        </p:nvGrpSpPr>
        <p:grpSpPr>
          <a:xfrm>
            <a:off x="8812265" y="3539983"/>
            <a:ext cx="3038808" cy="1315219"/>
            <a:chOff x="1377649" y="2756355"/>
            <a:chExt cx="2923242" cy="1315219"/>
          </a:xfrm>
        </p:grpSpPr>
        <p:sp>
          <p:nvSpPr>
            <p:cNvPr id="29" name="Right Triangle 14">
              <a:extLst>
                <a:ext uri="{FF2B5EF4-FFF2-40B4-BE49-F238E27FC236}">
                  <a16:creationId xmlns:a16="http://schemas.microsoft.com/office/drawing/2014/main" id="{8780E3B9-6082-F021-52B2-2D5FB274D081}"/>
                </a:ext>
              </a:extLst>
            </p:cNvPr>
            <p:cNvSpPr/>
            <p:nvPr/>
          </p:nvSpPr>
          <p:spPr>
            <a:xfrm rot="5400000">
              <a:off x="3955455"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30" name="Rectangle: Top Corners Rounded 13">
              <a:extLst>
                <a:ext uri="{FF2B5EF4-FFF2-40B4-BE49-F238E27FC236}">
                  <a16:creationId xmlns:a16="http://schemas.microsoft.com/office/drawing/2014/main" id="{A53E2244-AAC5-D6CE-C549-43A2AA8CFC76}"/>
                </a:ext>
              </a:extLst>
            </p:cNvPr>
            <p:cNvSpPr/>
            <p:nvPr/>
          </p:nvSpPr>
          <p:spPr>
            <a:xfrm rot="16200000">
              <a:off x="2396036" y="1737968"/>
              <a:ext cx="886467" cy="2923242"/>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1" anchor="ctr"/>
            <a:lstStyle/>
            <a:p>
              <a:pPr algn="ctr"/>
              <a:r>
                <a:rPr lang="ar-SA" sz="1600" b="1" dirty="0">
                  <a:solidFill>
                    <a:schemeClr val="bg1"/>
                  </a:solidFill>
                  <a:latin typeface="Arial" panose="020B0604020202020204" pitchFamily="34" charset="0"/>
                  <a:cs typeface="Arial" panose="020B0604020202020204" pitchFamily="34" charset="0"/>
                </a:rPr>
                <a:t>عضو</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مجلس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الإدارة</a:t>
              </a:r>
            </a:p>
            <a:p>
              <a:pPr algn="ctr"/>
              <a:r>
                <a:rPr lang="ar-SA" sz="2000" b="1" dirty="0">
                  <a:solidFill>
                    <a:schemeClr val="bg1"/>
                  </a:solidFill>
                  <a:latin typeface="Arial" panose="020B0604020202020204" pitchFamily="34" charset="0"/>
                  <a:cs typeface="Arial" panose="020B0604020202020204" pitchFamily="34" charset="0"/>
                </a:rPr>
                <a:t>الدكتور/ سليمان بن محمد القريع</a:t>
              </a:r>
              <a:endParaRPr lang="aa-ET" sz="2000" b="1">
                <a:solidFill>
                  <a:schemeClr val="bg1"/>
                </a:solidFill>
                <a:latin typeface="Arial" panose="020B0604020202020204" pitchFamily="34" charset="0"/>
                <a:cs typeface="Arial" panose="020B0604020202020204" pitchFamily="34" charset="0"/>
              </a:endParaRPr>
            </a:p>
          </p:txBody>
        </p:sp>
      </p:grpSp>
      <p:sp>
        <p:nvSpPr>
          <p:cNvPr id="32" name="TextBox 51">
            <a:extLst>
              <a:ext uri="{FF2B5EF4-FFF2-40B4-BE49-F238E27FC236}">
                <a16:creationId xmlns:a16="http://schemas.microsoft.com/office/drawing/2014/main" id="{561EF57C-EDE0-2E08-3D11-5088EA5250D4}"/>
              </a:ext>
            </a:extLst>
          </p:cNvPr>
          <p:cNvSpPr txBox="1"/>
          <p:nvPr/>
        </p:nvSpPr>
        <p:spPr>
          <a:xfrm>
            <a:off x="4804590" y="1677497"/>
            <a:ext cx="2625320" cy="400110"/>
          </a:xfrm>
          <a:prstGeom prst="rect">
            <a:avLst/>
          </a:prstGeom>
          <a:noFill/>
        </p:spPr>
        <p:txBody>
          <a:bodyPr wrap="square" lIns="91440" tIns="45720" rIns="91440" bIns="45720" rtlCol="1" anchor="t">
            <a:spAutoFit/>
          </a:bodyPr>
          <a:lstStyle>
            <a:defPPr>
              <a:defRPr lang="aa-ET"/>
            </a:defPPr>
            <a:lvl1pPr algn="r" rtl="1">
              <a:defRPr sz="3200" b="1">
                <a:solidFill>
                  <a:schemeClr val="bg1"/>
                </a:solidFill>
                <a:latin typeface="A Jannat LT" panose="01000000000000000000" pitchFamily="2" charset="-78"/>
                <a:cs typeface="A Jannat LT" panose="01000000000000000000" pitchFamily="2" charset="-78"/>
              </a:defRPr>
            </a:lvl1pPr>
          </a:lstStyle>
          <a:p>
            <a:pPr algn="just"/>
            <a:r>
              <a:rPr lang="ar-SA" sz="2000" dirty="0">
                <a:latin typeface="Arial"/>
                <a:cs typeface="Arial"/>
              </a:rPr>
              <a:t>الدكتور/ علي بن أحمد السالم</a:t>
            </a:r>
            <a:endParaRPr lang="aa-ET" sz="2000" dirty="0">
              <a:solidFill>
                <a:schemeClr val="bg1">
                  <a:lumMod val="95000"/>
                </a:schemeClr>
              </a:solidFill>
              <a:latin typeface="Arial"/>
              <a:cs typeface="Arial"/>
            </a:endParaRPr>
          </a:p>
        </p:txBody>
      </p:sp>
      <p:grpSp>
        <p:nvGrpSpPr>
          <p:cNvPr id="42" name="Group 8">
            <a:extLst>
              <a:ext uri="{FF2B5EF4-FFF2-40B4-BE49-F238E27FC236}">
                <a16:creationId xmlns:a16="http://schemas.microsoft.com/office/drawing/2014/main" id="{CEFC7C71-6A6E-D25B-9B2A-B1F2003FE3DC}"/>
              </a:ext>
            </a:extLst>
          </p:cNvPr>
          <p:cNvGrpSpPr/>
          <p:nvPr/>
        </p:nvGrpSpPr>
        <p:grpSpPr>
          <a:xfrm>
            <a:off x="8838196" y="5066926"/>
            <a:ext cx="3012874" cy="1617142"/>
            <a:chOff x="1405295" y="2454432"/>
            <a:chExt cx="2895595" cy="1617142"/>
          </a:xfrm>
        </p:grpSpPr>
        <p:sp>
          <p:nvSpPr>
            <p:cNvPr id="43" name="Right Triangle 14">
              <a:extLst>
                <a:ext uri="{FF2B5EF4-FFF2-40B4-BE49-F238E27FC236}">
                  <a16:creationId xmlns:a16="http://schemas.microsoft.com/office/drawing/2014/main" id="{830EF317-D415-CD7B-6967-722064192890}"/>
                </a:ext>
              </a:extLst>
            </p:cNvPr>
            <p:cNvSpPr/>
            <p:nvPr/>
          </p:nvSpPr>
          <p:spPr>
            <a:xfrm rot="5400000">
              <a:off x="3955456" y="3726139"/>
              <a:ext cx="313730" cy="377139"/>
            </a:xfrm>
            <a:prstGeom prst="rtTriangle">
              <a:avLst/>
            </a:prstGeom>
            <a:solidFill>
              <a:srgbClr val="036B9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a-ET"/>
            </a:p>
          </p:txBody>
        </p:sp>
        <p:sp>
          <p:nvSpPr>
            <p:cNvPr id="44" name="Rectangle: Top Corners Rounded 13">
              <a:extLst>
                <a:ext uri="{FF2B5EF4-FFF2-40B4-BE49-F238E27FC236}">
                  <a16:creationId xmlns:a16="http://schemas.microsoft.com/office/drawing/2014/main" id="{2313D4A5-6FD7-F6F5-29BC-6D2AADFA4F83}"/>
                </a:ext>
              </a:extLst>
            </p:cNvPr>
            <p:cNvSpPr/>
            <p:nvPr/>
          </p:nvSpPr>
          <p:spPr>
            <a:xfrm rot="16200000">
              <a:off x="2395762" y="1463965"/>
              <a:ext cx="900844" cy="2881777"/>
            </a:xfrm>
            <a:prstGeom prst="round2SameRect">
              <a:avLst>
                <a:gd name="adj1" fmla="val 12319"/>
                <a:gd name="adj2" fmla="val 0"/>
              </a:avLst>
            </a:prstGeom>
            <a:solidFill>
              <a:srgbClr val="048BB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91440" tIns="45720" rIns="91440" bIns="45720" rtlCol="1" anchor="ctr"/>
            <a:lstStyle/>
            <a:p>
              <a:pPr marL="0" algn="ctr" defTabSz="914400" rtl="1" eaLnBrk="1" latinLnBrk="0" hangingPunct="1"/>
              <a:r>
                <a:rPr lang="ar-SA" sz="1600" b="1" dirty="0">
                  <a:solidFill>
                    <a:schemeClr val="bg1"/>
                  </a:solidFill>
                  <a:latin typeface="Arial" panose="020B0604020202020204" pitchFamily="34" charset="0"/>
                  <a:cs typeface="Arial" panose="020B0604020202020204" pitchFamily="34" charset="0"/>
                </a:rPr>
                <a:t>عضو</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مجلس</a:t>
              </a:r>
              <a:r>
                <a:rPr lang="ar-SA" sz="2000" dirty="0">
                  <a:solidFill>
                    <a:schemeClr val="bg1"/>
                  </a:solidFill>
                  <a:latin typeface="Arial" panose="020B0604020202020204" pitchFamily="34" charset="0"/>
                  <a:cs typeface="Arial" panose="020B0604020202020204" pitchFamily="34" charset="0"/>
                </a:rPr>
                <a:t> </a:t>
              </a:r>
              <a:r>
                <a:rPr lang="ar-SA" sz="1600" b="1" dirty="0">
                  <a:solidFill>
                    <a:schemeClr val="bg1"/>
                  </a:solidFill>
                  <a:latin typeface="Arial" panose="020B0604020202020204" pitchFamily="34" charset="0"/>
                  <a:cs typeface="Arial" panose="020B0604020202020204" pitchFamily="34" charset="0"/>
                </a:rPr>
                <a:t>الإدارة</a:t>
              </a:r>
            </a:p>
            <a:p>
              <a:pPr algn="ctr"/>
              <a:r>
                <a:rPr lang="ar-SA" sz="2000" b="1" dirty="0">
                  <a:solidFill>
                    <a:schemeClr val="bg1"/>
                  </a:solidFill>
                  <a:latin typeface="Arial"/>
                  <a:cs typeface="Arial"/>
                </a:rPr>
                <a:t>الدكتور/ فيصل بن محمد المحارب </a:t>
              </a:r>
              <a:endParaRPr lang="aa-ET" sz="2000" b="1" dirty="0">
                <a:solidFill>
                  <a:schemeClr val="bg1"/>
                </a:solidFill>
                <a:latin typeface="Arial" panose="020B0604020202020204" pitchFamily="34" charset="0"/>
                <a:cs typeface="Arial" panose="020B0604020202020204" pitchFamily="34" charset="0"/>
              </a:endParaRPr>
            </a:p>
          </p:txBody>
        </p:sp>
      </p:gr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69982541"/>
      </p:ext>
    </p:extLst>
  </p:cSld>
  <p:clrMapOvr>
    <a:masterClrMapping/>
  </p:clrMapOvr>
  <mc:AlternateContent xmlns:mc="http://schemas.openxmlformats.org/markup-compatibility/2006">
    <mc:Choice xmlns:p14="http://schemas.microsoft.com/office/powerpoint/2010/main" Requires="p14">
      <p:transition spd="slow" p14:dur="2000" advTm="23569"/>
    </mc:Choice>
    <mc:Fallback>
      <p:transition spd="slow" advTm="23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1000"/>
                                        <p:tgtEl>
                                          <p:spTgt spid="42"/>
                                        </p:tgtEl>
                                      </p:cBhvr>
                                    </p:animEffect>
                                    <p:anim calcmode="lin" valueType="num">
                                      <p:cBhvr>
                                        <p:cTn id="64" dur="1000" fill="hold"/>
                                        <p:tgtEl>
                                          <p:spTgt spid="42"/>
                                        </p:tgtEl>
                                        <p:attrNameLst>
                                          <p:attrName>ppt_x</p:attrName>
                                        </p:attrNameLst>
                                      </p:cBhvr>
                                      <p:tavLst>
                                        <p:tav tm="0">
                                          <p:val>
                                            <p:strVal val="#ppt_x"/>
                                          </p:val>
                                        </p:tav>
                                        <p:tav tm="100000">
                                          <p:val>
                                            <p:strVal val="#ppt_x"/>
                                          </p:val>
                                        </p:tav>
                                      </p:tavLst>
                                    </p:anim>
                                    <p:anim calcmode="lin" valueType="num">
                                      <p:cBhvr>
                                        <p:cTn id="6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7"/>
                </p:tgtEl>
              </p:cMediaNode>
            </p:audio>
          </p:childTnLst>
        </p:cTn>
      </p:par>
    </p:tnLst>
    <p:bldLst>
      <p:bldP spid="1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220852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14" name="Hexagon 20">
            <a:extLst>
              <a:ext uri="{FF2B5EF4-FFF2-40B4-BE49-F238E27FC236}">
                <a16:creationId xmlns:a16="http://schemas.microsoft.com/office/drawing/2014/main" id="{392D162E-5B9A-5C27-A1FA-FC4B6B3A447C}"/>
              </a:ext>
            </a:extLst>
          </p:cNvPr>
          <p:cNvSpPr/>
          <p:nvPr/>
        </p:nvSpPr>
        <p:spPr>
          <a:xfrm>
            <a:off x="3150003" y="84990"/>
            <a:ext cx="7089552" cy="81544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cs typeface="Arial"/>
              </a:rPr>
              <a:t>  </a:t>
            </a:r>
            <a:endParaRPr lang="aa-ET" sz="2400" b="1" dirty="0">
              <a:cs typeface="Calibri"/>
            </a:endParaRPr>
          </a:p>
        </p:txBody>
      </p:sp>
      <p:cxnSp>
        <p:nvCxnSpPr>
          <p:cNvPr id="8" name="Straight Connector 4">
            <a:extLst>
              <a:ext uri="{FF2B5EF4-FFF2-40B4-BE49-F238E27FC236}">
                <a16:creationId xmlns:a16="http://schemas.microsoft.com/office/drawing/2014/main" id="{E4E9C595-45D7-8EE9-A57C-C5B83DE87D23}"/>
              </a:ext>
            </a:extLst>
          </p:cNvPr>
          <p:cNvCxnSpPr>
            <a:cxnSpLocks/>
          </p:cNvCxnSpPr>
          <p:nvPr/>
        </p:nvCxnSpPr>
        <p:spPr>
          <a:xfrm>
            <a:off x="6624341" y="2723216"/>
            <a:ext cx="0" cy="300077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5" name="جدول 14">
            <a:extLst>
              <a:ext uri="{FF2B5EF4-FFF2-40B4-BE49-F238E27FC236}">
                <a16:creationId xmlns:a16="http://schemas.microsoft.com/office/drawing/2014/main" id="{E1BF5A73-B52D-72F2-6129-49C8C9681275}"/>
              </a:ext>
            </a:extLst>
          </p:cNvPr>
          <p:cNvGraphicFramePr>
            <a:graphicFrameLocks noGrp="1"/>
          </p:cNvGraphicFramePr>
          <p:nvPr>
            <p:extLst>
              <p:ext uri="{D42A27DB-BD31-4B8C-83A1-F6EECF244321}">
                <p14:modId xmlns:p14="http://schemas.microsoft.com/office/powerpoint/2010/main" val="3858207747"/>
              </p:ext>
            </p:extLst>
          </p:nvPr>
        </p:nvGraphicFramePr>
        <p:xfrm>
          <a:off x="7319715" y="1055793"/>
          <a:ext cx="3992800" cy="5806334"/>
        </p:xfrm>
        <a:graphic>
          <a:graphicData uri="http://schemas.openxmlformats.org/drawingml/2006/table">
            <a:tbl>
              <a:tblPr rtl="1">
                <a:tableStyleId>{7DF18680-E054-41AD-8BC1-D1AEF772440D}</a:tableStyleId>
              </a:tblPr>
              <a:tblGrid>
                <a:gridCol w="3992800">
                  <a:extLst>
                    <a:ext uri="{9D8B030D-6E8A-4147-A177-3AD203B41FA5}">
                      <a16:colId xmlns:a16="http://schemas.microsoft.com/office/drawing/2014/main" val="3064976687"/>
                    </a:ext>
                  </a:extLst>
                </a:gridCol>
              </a:tblGrid>
              <a:tr h="273683">
                <a:tc>
                  <a:txBody>
                    <a:bodyPr/>
                    <a:lstStyle/>
                    <a:p>
                      <a:pPr algn="just" rtl="1" fontAlgn="b"/>
                      <a:r>
                        <a:rPr lang="ar-SA" sz="1800" b="1" kern="1200" dirty="0" smtClean="0">
                          <a:solidFill>
                            <a:schemeClr val="accent1">
                              <a:lumMod val="75000"/>
                            </a:schemeClr>
                          </a:solidFill>
                          <a:latin typeface="+mj-lt"/>
                          <a:ea typeface="+mn-ea"/>
                          <a:cs typeface="Simplified Arabic"/>
                        </a:rPr>
                        <a:t>الدكتور: عبدالله </a:t>
                      </a:r>
                      <a:r>
                        <a:rPr lang="ar-SA" sz="1800" b="1" kern="1200" dirty="0">
                          <a:solidFill>
                            <a:schemeClr val="accent1">
                              <a:lumMod val="75000"/>
                            </a:schemeClr>
                          </a:solidFill>
                          <a:latin typeface="+mj-lt"/>
                          <a:ea typeface="+mn-ea"/>
                          <a:cs typeface="Simplified Arabic"/>
                        </a:rPr>
                        <a:t>عبدالرحمن سليمان الهريش</a:t>
                      </a:r>
                    </a:p>
                  </a:txBody>
                  <a:tcPr marL="9525" marR="9525" marT="9525" marB="0" anchor="b"/>
                </a:tc>
                <a:extLst>
                  <a:ext uri="{0D108BD9-81ED-4DB2-BD59-A6C34878D82A}">
                    <a16:rowId xmlns:a16="http://schemas.microsoft.com/office/drawing/2014/main" val="1202054182"/>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عبدالله </a:t>
                      </a:r>
                      <a:r>
                        <a:rPr lang="ar-SA" sz="1800" b="1" kern="1200" dirty="0">
                          <a:solidFill>
                            <a:schemeClr val="accent1">
                              <a:lumMod val="75000"/>
                            </a:schemeClr>
                          </a:solidFill>
                          <a:latin typeface="+mj-lt"/>
                          <a:ea typeface="+mn-ea"/>
                          <a:cs typeface="Simplified Arabic" panose="02020603050405020304" pitchFamily="18" charset="-78"/>
                        </a:rPr>
                        <a:t>سليمان سعد السحيمي</a:t>
                      </a:r>
                    </a:p>
                  </a:txBody>
                  <a:tcPr marL="9525" marR="9525" marT="9525" marB="0" anchor="b"/>
                </a:tc>
                <a:extLst>
                  <a:ext uri="{0D108BD9-81ED-4DB2-BD59-A6C34878D82A}">
                    <a16:rowId xmlns:a16="http://schemas.microsoft.com/office/drawing/2014/main" val="2661702227"/>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 سليمان </a:t>
                      </a:r>
                      <a:r>
                        <a:rPr lang="ar-SA" sz="1800" b="1" kern="1200" dirty="0">
                          <a:solidFill>
                            <a:schemeClr val="accent1">
                              <a:lumMod val="75000"/>
                            </a:schemeClr>
                          </a:solidFill>
                          <a:latin typeface="+mj-lt"/>
                          <a:ea typeface="+mn-ea"/>
                          <a:cs typeface="Simplified Arabic" panose="02020603050405020304" pitchFamily="18" charset="-78"/>
                        </a:rPr>
                        <a:t>محمد سليمان النمر</a:t>
                      </a:r>
                    </a:p>
                  </a:txBody>
                  <a:tcPr marL="9525" marR="9525" marT="9525" marB="0" anchor="b"/>
                </a:tc>
                <a:extLst>
                  <a:ext uri="{0D108BD9-81ED-4DB2-BD59-A6C34878D82A}">
                    <a16:rowId xmlns:a16="http://schemas.microsoft.com/office/drawing/2014/main" val="1146032090"/>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 أسامة </a:t>
                      </a:r>
                      <a:r>
                        <a:rPr lang="ar-SA" sz="1800" b="1" kern="1200" dirty="0">
                          <a:solidFill>
                            <a:schemeClr val="accent1">
                              <a:lumMod val="75000"/>
                            </a:schemeClr>
                          </a:solidFill>
                          <a:latin typeface="+mj-lt"/>
                          <a:ea typeface="+mn-ea"/>
                          <a:cs typeface="Simplified Arabic" panose="02020603050405020304" pitchFamily="18" charset="-78"/>
                        </a:rPr>
                        <a:t>عبدالله عبدالعزيز الشويعر</a:t>
                      </a:r>
                    </a:p>
                  </a:txBody>
                  <a:tcPr marL="9525" marR="9525" marT="9525" marB="0" anchor="b"/>
                </a:tc>
                <a:extLst>
                  <a:ext uri="{0D108BD9-81ED-4DB2-BD59-A6C34878D82A}">
                    <a16:rowId xmlns:a16="http://schemas.microsoft.com/office/drawing/2014/main" val="820831124"/>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 الدكتور: منصور </a:t>
                      </a:r>
                      <a:r>
                        <a:rPr lang="ar-SA" sz="1800" b="1" kern="1200" dirty="0">
                          <a:solidFill>
                            <a:schemeClr val="accent1">
                              <a:lumMod val="75000"/>
                            </a:schemeClr>
                          </a:solidFill>
                          <a:latin typeface="+mj-lt"/>
                          <a:ea typeface="+mn-ea"/>
                          <a:cs typeface="Simplified Arabic" panose="02020603050405020304" pitchFamily="18" charset="-78"/>
                        </a:rPr>
                        <a:t>عبدالرحمن صالح بن عسكر</a:t>
                      </a:r>
                    </a:p>
                  </a:txBody>
                  <a:tcPr marL="9525" marR="9525" marT="9525" marB="0" anchor="b"/>
                </a:tc>
                <a:extLst>
                  <a:ext uri="{0D108BD9-81ED-4DB2-BD59-A6C34878D82A}">
                    <a16:rowId xmlns:a16="http://schemas.microsoft.com/office/drawing/2014/main" val="274976972"/>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فيصل </a:t>
                      </a:r>
                      <a:r>
                        <a:rPr lang="ar-SA" sz="1800" b="1" kern="1200" dirty="0">
                          <a:solidFill>
                            <a:schemeClr val="accent1">
                              <a:lumMod val="75000"/>
                            </a:schemeClr>
                          </a:solidFill>
                          <a:latin typeface="+mj-lt"/>
                          <a:ea typeface="+mn-ea"/>
                          <a:cs typeface="Simplified Arabic" panose="02020603050405020304" pitchFamily="18" charset="-78"/>
                        </a:rPr>
                        <a:t>محمد عبدالعزيز المحارب</a:t>
                      </a:r>
                    </a:p>
                  </a:txBody>
                  <a:tcPr marL="9525" marR="9525" marT="9525" marB="0" anchor="b"/>
                </a:tc>
                <a:extLst>
                  <a:ext uri="{0D108BD9-81ED-4DB2-BD59-A6C34878D82A}">
                    <a16:rowId xmlns:a16="http://schemas.microsoft.com/office/drawing/2014/main" val="2891847761"/>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الدكتورة: بشرى </a:t>
                      </a:r>
                      <a:r>
                        <a:rPr lang="ar-SA" sz="1800" b="1" kern="1200" dirty="0">
                          <a:solidFill>
                            <a:schemeClr val="accent1">
                              <a:lumMod val="75000"/>
                            </a:schemeClr>
                          </a:solidFill>
                          <a:latin typeface="+mj-lt"/>
                          <a:ea typeface="+mn-ea"/>
                          <a:cs typeface="Simplified Arabic" panose="02020603050405020304" pitchFamily="18" charset="-78"/>
                        </a:rPr>
                        <a:t>محمد صالح الدبيخي</a:t>
                      </a:r>
                    </a:p>
                  </a:txBody>
                  <a:tcPr marL="9525" marR="9525" marT="9525" marB="0" anchor="b"/>
                </a:tc>
                <a:extLst>
                  <a:ext uri="{0D108BD9-81ED-4DB2-BD59-A6C34878D82A}">
                    <a16:rowId xmlns:a16="http://schemas.microsoft.com/office/drawing/2014/main" val="2193718506"/>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عبدالله </a:t>
                      </a:r>
                      <a:r>
                        <a:rPr lang="ar-SA" sz="1800" b="1" kern="1200" dirty="0">
                          <a:solidFill>
                            <a:schemeClr val="accent1">
                              <a:lumMod val="75000"/>
                            </a:schemeClr>
                          </a:solidFill>
                          <a:latin typeface="+mj-lt"/>
                          <a:ea typeface="+mn-ea"/>
                          <a:cs typeface="Simplified Arabic" panose="02020603050405020304" pitchFamily="18" charset="-78"/>
                        </a:rPr>
                        <a:t>عواض مزيد المطيري</a:t>
                      </a:r>
                    </a:p>
                  </a:txBody>
                  <a:tcPr marL="9525" marR="9525" marT="9525" marB="0" anchor="b"/>
                </a:tc>
                <a:extLst>
                  <a:ext uri="{0D108BD9-81ED-4DB2-BD59-A6C34878D82A}">
                    <a16:rowId xmlns:a16="http://schemas.microsoft.com/office/drawing/2014/main" val="3146969322"/>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الأستاذة: نوره </a:t>
                      </a:r>
                      <a:r>
                        <a:rPr lang="ar-SA" sz="1800" b="1" kern="1200" dirty="0">
                          <a:solidFill>
                            <a:schemeClr val="accent1">
                              <a:lumMod val="75000"/>
                            </a:schemeClr>
                          </a:solidFill>
                          <a:latin typeface="+mj-lt"/>
                          <a:ea typeface="+mn-ea"/>
                          <a:cs typeface="Simplified Arabic" panose="02020603050405020304" pitchFamily="18" charset="-78"/>
                        </a:rPr>
                        <a:t>مرشد محمد الدليمي</a:t>
                      </a:r>
                    </a:p>
                  </a:txBody>
                  <a:tcPr marL="9525" marR="9525" marT="9525" marB="0" anchor="b"/>
                </a:tc>
                <a:extLst>
                  <a:ext uri="{0D108BD9-81ED-4DB2-BD59-A6C34878D82A}">
                    <a16:rowId xmlns:a16="http://schemas.microsoft.com/office/drawing/2014/main" val="1528013165"/>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سليمان </a:t>
                      </a:r>
                      <a:r>
                        <a:rPr lang="ar-SA" sz="1800" b="1" kern="1200" dirty="0">
                          <a:solidFill>
                            <a:schemeClr val="accent1">
                              <a:lumMod val="75000"/>
                            </a:schemeClr>
                          </a:solidFill>
                          <a:latin typeface="+mj-lt"/>
                          <a:ea typeface="+mn-ea"/>
                          <a:cs typeface="Simplified Arabic" panose="02020603050405020304" pitchFamily="18" charset="-78"/>
                        </a:rPr>
                        <a:t>محمد سليمان القريع</a:t>
                      </a:r>
                    </a:p>
                  </a:txBody>
                  <a:tcPr marL="9525" marR="9525" marT="9525" marB="0" anchor="b"/>
                </a:tc>
                <a:extLst>
                  <a:ext uri="{0D108BD9-81ED-4DB2-BD59-A6C34878D82A}">
                    <a16:rowId xmlns:a16="http://schemas.microsoft.com/office/drawing/2014/main" val="1794947728"/>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الأستاذة: مضاوي </a:t>
                      </a:r>
                      <a:r>
                        <a:rPr lang="ar-SA" sz="1800" b="1" kern="1200" dirty="0">
                          <a:solidFill>
                            <a:schemeClr val="accent1">
                              <a:lumMod val="75000"/>
                            </a:schemeClr>
                          </a:solidFill>
                          <a:latin typeface="+mj-lt"/>
                          <a:ea typeface="+mn-ea"/>
                          <a:cs typeface="Simplified Arabic" panose="02020603050405020304" pitchFamily="18" charset="-78"/>
                        </a:rPr>
                        <a:t>موسى عبيسان العتيبي</a:t>
                      </a:r>
                    </a:p>
                  </a:txBody>
                  <a:tcPr marL="9525" marR="9525" marT="9525" marB="0" anchor="b"/>
                </a:tc>
                <a:extLst>
                  <a:ext uri="{0D108BD9-81ED-4DB2-BD59-A6C34878D82A}">
                    <a16:rowId xmlns:a16="http://schemas.microsoft.com/office/drawing/2014/main" val="4222312120"/>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منصور </a:t>
                      </a:r>
                      <a:r>
                        <a:rPr lang="ar-SA" sz="1800" b="1" kern="1200" dirty="0">
                          <a:solidFill>
                            <a:schemeClr val="accent1">
                              <a:lumMod val="75000"/>
                            </a:schemeClr>
                          </a:solidFill>
                          <a:latin typeface="+mj-lt"/>
                          <a:ea typeface="+mn-ea"/>
                          <a:cs typeface="Simplified Arabic" panose="02020603050405020304" pitchFamily="18" charset="-78"/>
                        </a:rPr>
                        <a:t>علي رشيد الغريب</a:t>
                      </a:r>
                    </a:p>
                  </a:txBody>
                  <a:tcPr marL="9525" marR="9525" marT="9525" marB="0" anchor="b"/>
                </a:tc>
                <a:extLst>
                  <a:ext uri="{0D108BD9-81ED-4DB2-BD59-A6C34878D82A}">
                    <a16:rowId xmlns:a16="http://schemas.microsoft.com/office/drawing/2014/main" val="3360406293"/>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 محمد </a:t>
                      </a:r>
                      <a:r>
                        <a:rPr lang="ar-SA" sz="1800" b="1" kern="1200" dirty="0">
                          <a:solidFill>
                            <a:schemeClr val="accent1">
                              <a:lumMod val="75000"/>
                            </a:schemeClr>
                          </a:solidFill>
                          <a:latin typeface="+mj-lt"/>
                          <a:ea typeface="+mn-ea"/>
                          <a:cs typeface="Simplified Arabic" panose="02020603050405020304" pitchFamily="18" charset="-78"/>
                        </a:rPr>
                        <a:t>أحمد صالح الغامدي</a:t>
                      </a:r>
                    </a:p>
                  </a:txBody>
                  <a:tcPr marL="9525" marR="9525" marT="9525" marB="0" anchor="b"/>
                </a:tc>
                <a:extLst>
                  <a:ext uri="{0D108BD9-81ED-4DB2-BD59-A6C34878D82A}">
                    <a16:rowId xmlns:a16="http://schemas.microsoft.com/office/drawing/2014/main" val="2895190598"/>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 إبراهيم </a:t>
                      </a:r>
                      <a:r>
                        <a:rPr lang="ar-SA" sz="1800" b="1" kern="1200" dirty="0">
                          <a:solidFill>
                            <a:schemeClr val="accent1">
                              <a:lumMod val="75000"/>
                            </a:schemeClr>
                          </a:solidFill>
                          <a:latin typeface="+mj-lt"/>
                          <a:ea typeface="+mn-ea"/>
                          <a:cs typeface="Simplified Arabic" panose="02020603050405020304" pitchFamily="18" charset="-78"/>
                        </a:rPr>
                        <a:t>فهد سالم الحربي</a:t>
                      </a:r>
                    </a:p>
                  </a:txBody>
                  <a:tcPr marL="9525" marR="9525" marT="9525" marB="0" anchor="b"/>
                </a:tc>
                <a:extLst>
                  <a:ext uri="{0D108BD9-81ED-4DB2-BD59-A6C34878D82A}">
                    <a16:rowId xmlns:a16="http://schemas.microsoft.com/office/drawing/2014/main" val="330538756"/>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 غانم </a:t>
                      </a:r>
                      <a:r>
                        <a:rPr lang="ar-SA" sz="1800" b="1" kern="1200" dirty="0">
                          <a:solidFill>
                            <a:schemeClr val="accent1">
                              <a:lumMod val="75000"/>
                            </a:schemeClr>
                          </a:solidFill>
                          <a:latin typeface="+mj-lt"/>
                          <a:ea typeface="+mn-ea"/>
                          <a:cs typeface="Simplified Arabic" panose="02020603050405020304" pitchFamily="18" charset="-78"/>
                        </a:rPr>
                        <a:t>سعد محمد الغانم</a:t>
                      </a:r>
                    </a:p>
                  </a:txBody>
                  <a:tcPr marL="9525" marR="9525" marT="9525" marB="0" anchor="b"/>
                </a:tc>
                <a:extLst>
                  <a:ext uri="{0D108BD9-81ED-4DB2-BD59-A6C34878D82A}">
                    <a16:rowId xmlns:a16="http://schemas.microsoft.com/office/drawing/2014/main" val="2042422725"/>
                  </a:ext>
                </a:extLst>
              </a:tr>
              <a:tr h="273683">
                <a:tc>
                  <a:txBody>
                    <a:bodyPr/>
                    <a:lstStyle/>
                    <a:p>
                      <a:pPr algn="just" rtl="1" fontAlgn="b"/>
                      <a:r>
                        <a:rPr lang="ar-SA" sz="1800" b="1" kern="1200" dirty="0" smtClean="0">
                          <a:solidFill>
                            <a:schemeClr val="accent1">
                              <a:lumMod val="75000"/>
                            </a:schemeClr>
                          </a:solidFill>
                          <a:latin typeface="+mj-lt"/>
                          <a:ea typeface="+mn-ea"/>
                          <a:cs typeface="Simplified Arabic"/>
                        </a:rPr>
                        <a:t>الأستاذة: ايمان</a:t>
                      </a:r>
                      <a:r>
                        <a:rPr lang="ar-SA" sz="1800" b="1" kern="1200" dirty="0">
                          <a:solidFill>
                            <a:schemeClr val="accent1">
                              <a:lumMod val="75000"/>
                            </a:schemeClr>
                          </a:solidFill>
                          <a:latin typeface="+mj-lt"/>
                          <a:ea typeface="+mn-ea"/>
                          <a:cs typeface="Simplified Arabic"/>
                        </a:rPr>
                        <a:t> عبدالرحمن حمد الغفيص</a:t>
                      </a:r>
                    </a:p>
                  </a:txBody>
                  <a:tcPr marL="9525" marR="9525" marT="9525" marB="0" anchor="b"/>
                </a:tc>
                <a:extLst>
                  <a:ext uri="{0D108BD9-81ED-4DB2-BD59-A6C34878D82A}">
                    <a16:rowId xmlns:a16="http://schemas.microsoft.com/office/drawing/2014/main" val="3369504035"/>
                  </a:ext>
                </a:extLst>
              </a:tr>
              <a:tr h="1067178">
                <a:tc>
                  <a:txBody>
                    <a:bodyPr/>
                    <a:lstStyle/>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الأستاذة: سعاد </a:t>
                      </a:r>
                      <a:r>
                        <a:rPr lang="ar-SA" sz="1800" b="1" kern="1200" dirty="0">
                          <a:solidFill>
                            <a:schemeClr val="accent1">
                              <a:lumMod val="75000"/>
                            </a:schemeClr>
                          </a:solidFill>
                          <a:latin typeface="+mj-lt"/>
                          <a:ea typeface="+mn-ea"/>
                          <a:cs typeface="Simplified Arabic" panose="02020603050405020304" pitchFamily="18" charset="-78"/>
                        </a:rPr>
                        <a:t>عبدالله فرحه </a:t>
                      </a:r>
                      <a:r>
                        <a:rPr lang="ar-SA" sz="1800" b="1" kern="1200" dirty="0" smtClean="0">
                          <a:solidFill>
                            <a:schemeClr val="accent1">
                              <a:lumMod val="75000"/>
                            </a:schemeClr>
                          </a:solidFill>
                          <a:latin typeface="+mj-lt"/>
                          <a:ea typeface="+mn-ea"/>
                          <a:cs typeface="Simplified Arabic" panose="02020603050405020304" pitchFamily="18" charset="-78"/>
                        </a:rPr>
                        <a:t>الغامدي</a:t>
                      </a:r>
                    </a:p>
                    <a:p>
                      <a:pPr algn="just" rtl="1" fontAlgn="b"/>
                      <a:r>
                        <a:rPr lang="ar-SA" sz="1800" b="1" kern="1200" dirty="0" smtClean="0">
                          <a:solidFill>
                            <a:schemeClr val="accent1">
                              <a:lumMod val="75000"/>
                            </a:schemeClr>
                          </a:solidFill>
                          <a:latin typeface="+mj-lt"/>
                          <a:ea typeface="+mn-ea"/>
                          <a:cs typeface="Simplified Arabic" panose="02020603050405020304" pitchFamily="18" charset="-78"/>
                        </a:rPr>
                        <a:t>الدكتور:</a:t>
                      </a:r>
                      <a:r>
                        <a:rPr lang="ar-SA" sz="1800" b="1" kern="1200" baseline="0" dirty="0" smtClean="0">
                          <a:solidFill>
                            <a:schemeClr val="accent1">
                              <a:lumMod val="75000"/>
                            </a:schemeClr>
                          </a:solidFill>
                          <a:latin typeface="+mj-lt"/>
                          <a:ea typeface="+mn-ea"/>
                          <a:cs typeface="Simplified Arabic" panose="02020603050405020304" pitchFamily="18" charset="-78"/>
                        </a:rPr>
                        <a:t> ماجد عبدالله سعيد المالكي </a:t>
                      </a:r>
                    </a:p>
                    <a:p>
                      <a:pPr algn="just" rtl="1" fontAlgn="b"/>
                      <a:r>
                        <a:rPr lang="ar-SA" sz="1800" b="1" kern="1200" baseline="0" dirty="0" smtClean="0">
                          <a:solidFill>
                            <a:schemeClr val="accent1">
                              <a:lumMod val="75000"/>
                            </a:schemeClr>
                          </a:solidFill>
                          <a:latin typeface="+mj-lt"/>
                          <a:ea typeface="+mn-ea"/>
                          <a:cs typeface="Simplified Arabic" panose="02020603050405020304" pitchFamily="18" charset="-78"/>
                        </a:rPr>
                        <a:t>الدكتوره: بشائر إبراهيم محمد القزلان </a:t>
                      </a:r>
                    </a:p>
                    <a:p>
                      <a:pPr algn="just" rtl="1" fontAlgn="b"/>
                      <a:r>
                        <a:rPr lang="ar-SA" sz="1800" b="1" kern="1200" baseline="0" dirty="0" smtClean="0">
                          <a:solidFill>
                            <a:schemeClr val="accent1">
                              <a:lumMod val="75000"/>
                            </a:schemeClr>
                          </a:solidFill>
                          <a:latin typeface="+mj-lt"/>
                          <a:ea typeface="+mn-ea"/>
                          <a:cs typeface="Simplified Arabic" panose="02020603050405020304" pitchFamily="18" charset="-78"/>
                        </a:rPr>
                        <a:t>الدكتور: علي أحمد علي السالم </a:t>
                      </a:r>
                      <a:endParaRPr lang="ar-SA" sz="1800" b="1" kern="1200" dirty="0">
                        <a:solidFill>
                          <a:schemeClr val="accent1">
                            <a:lumMod val="75000"/>
                          </a:schemeClr>
                        </a:solidFill>
                        <a:latin typeface="+mj-lt"/>
                        <a:ea typeface="+mn-ea"/>
                        <a:cs typeface="Simplified Arabic" panose="02020603050405020304" pitchFamily="18" charset="-78"/>
                      </a:endParaRPr>
                    </a:p>
                  </a:txBody>
                  <a:tcPr marL="9525" marR="9525" marT="9525" marB="0" anchor="b"/>
                </a:tc>
                <a:extLst>
                  <a:ext uri="{0D108BD9-81ED-4DB2-BD59-A6C34878D82A}">
                    <a16:rowId xmlns:a16="http://schemas.microsoft.com/office/drawing/2014/main" val="3181110863"/>
                  </a:ext>
                </a:extLst>
              </a:tr>
              <a:tr h="158009">
                <a:tc>
                  <a:txBody>
                    <a:bodyPr/>
                    <a:lstStyle/>
                    <a:p>
                      <a:pPr algn="just" rtl="1" fontAlgn="b"/>
                      <a:endParaRPr kumimoji="0" lang="ar-SA" sz="800" b="1" i="0" u="none" strike="noStrike" kern="1200" cap="none" spc="0" normalizeH="0" baseline="0" noProof="0" dirty="0" smtClean="0">
                        <a:ln>
                          <a:noFill/>
                        </a:ln>
                        <a:solidFill>
                          <a:srgbClr val="4472C4">
                            <a:lumMod val="75000"/>
                          </a:srgbClr>
                        </a:solidFill>
                        <a:effectLst/>
                        <a:uLnTx/>
                        <a:uFillTx/>
                        <a:latin typeface="Calibri Light" panose="020F0302020204030204"/>
                        <a:ea typeface="+mn-ea"/>
                        <a:cs typeface="Simplified Arabic"/>
                      </a:endParaRPr>
                    </a:p>
                  </a:txBody>
                  <a:tcPr marL="9525" marR="9525" marT="9525" marB="0" anchor="b"/>
                </a:tc>
                <a:extLst>
                  <a:ext uri="{0D108BD9-81ED-4DB2-BD59-A6C34878D82A}">
                    <a16:rowId xmlns:a16="http://schemas.microsoft.com/office/drawing/2014/main" val="3202476747"/>
                  </a:ext>
                </a:extLst>
              </a:tr>
            </a:tbl>
          </a:graphicData>
        </a:graphic>
      </p:graphicFrame>
      <p:graphicFrame>
        <p:nvGraphicFramePr>
          <p:cNvPr id="17" name="جدول 16">
            <a:extLst>
              <a:ext uri="{FF2B5EF4-FFF2-40B4-BE49-F238E27FC236}">
                <a16:creationId xmlns:a16="http://schemas.microsoft.com/office/drawing/2014/main" id="{E937C2E0-C161-8F9C-54F4-F13904EDF125}"/>
              </a:ext>
            </a:extLst>
          </p:cNvPr>
          <p:cNvGraphicFramePr>
            <a:graphicFrameLocks noGrp="1"/>
          </p:cNvGraphicFramePr>
          <p:nvPr>
            <p:extLst>
              <p:ext uri="{D42A27DB-BD31-4B8C-83A1-F6EECF244321}">
                <p14:modId xmlns:p14="http://schemas.microsoft.com/office/powerpoint/2010/main" val="1936637299"/>
              </p:ext>
            </p:extLst>
          </p:nvPr>
        </p:nvGraphicFramePr>
        <p:xfrm>
          <a:off x="2071021" y="1055799"/>
          <a:ext cx="3660633" cy="5638784"/>
        </p:xfrm>
        <a:graphic>
          <a:graphicData uri="http://schemas.openxmlformats.org/drawingml/2006/table">
            <a:tbl>
              <a:tblPr rtl="1">
                <a:tableStyleId>{7DF18680-E054-41AD-8BC1-D1AEF772440D}</a:tableStyleId>
              </a:tblPr>
              <a:tblGrid>
                <a:gridCol w="3660633">
                  <a:extLst>
                    <a:ext uri="{9D8B030D-6E8A-4147-A177-3AD203B41FA5}">
                      <a16:colId xmlns:a16="http://schemas.microsoft.com/office/drawing/2014/main" val="143768634"/>
                    </a:ext>
                  </a:extLst>
                </a:gridCol>
              </a:tblGrid>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الاستاذة:</a:t>
                      </a:r>
                      <a:r>
                        <a:rPr lang="ar-SA" sz="1800" b="1" kern="1200" dirty="0">
                          <a:solidFill>
                            <a:schemeClr val="accent1">
                              <a:lumMod val="75000"/>
                            </a:schemeClr>
                          </a:solidFill>
                          <a:latin typeface="+mj-lt"/>
                          <a:ea typeface="+mn-ea"/>
                          <a:cs typeface="Simplified Arabic"/>
                        </a:rPr>
                        <a:t> </a:t>
                      </a:r>
                      <a:r>
                        <a:rPr lang="ar-SA" sz="1800" b="1" kern="1200" dirty="0" smtClean="0">
                          <a:solidFill>
                            <a:schemeClr val="accent1">
                              <a:lumMod val="75000"/>
                            </a:schemeClr>
                          </a:solidFill>
                          <a:latin typeface="+mj-lt"/>
                          <a:ea typeface="+mn-ea"/>
                          <a:cs typeface="Simplified Arabic"/>
                        </a:rPr>
                        <a:t>رقيه </a:t>
                      </a:r>
                      <a:r>
                        <a:rPr lang="ar-SA" sz="1800" b="1" kern="1200" dirty="0">
                          <a:solidFill>
                            <a:schemeClr val="accent1">
                              <a:lumMod val="75000"/>
                            </a:schemeClr>
                          </a:solidFill>
                          <a:latin typeface="+mj-lt"/>
                          <a:ea typeface="+mn-ea"/>
                          <a:cs typeface="Simplified Arabic"/>
                        </a:rPr>
                        <a:t>محمد إبراهيم الفله</a:t>
                      </a:r>
                    </a:p>
                  </a:txBody>
                  <a:tcPr marL="9524" marR="9524" marT="9524" marB="0" anchor="b"/>
                </a:tc>
                <a:extLst>
                  <a:ext uri="{0D108BD9-81ED-4DB2-BD59-A6C34878D82A}">
                    <a16:rowId xmlns:a16="http://schemas.microsoft.com/office/drawing/2014/main" val="1939529788"/>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الأستاذة: منال </a:t>
                      </a:r>
                      <a:r>
                        <a:rPr lang="ar-SA" sz="1800" b="1" kern="1200" dirty="0">
                          <a:solidFill>
                            <a:schemeClr val="accent1">
                              <a:lumMod val="75000"/>
                            </a:schemeClr>
                          </a:solidFill>
                          <a:latin typeface="+mj-lt"/>
                          <a:ea typeface="+mn-ea"/>
                          <a:cs typeface="Simplified Arabic"/>
                        </a:rPr>
                        <a:t>عبدالرحمن حمد الغفيص</a:t>
                      </a:r>
                    </a:p>
                  </a:txBody>
                  <a:tcPr marL="9524" marR="9524" marT="9524" marB="0" anchor="b"/>
                </a:tc>
                <a:extLst>
                  <a:ext uri="{0D108BD9-81ED-4DB2-BD59-A6C34878D82A}">
                    <a16:rowId xmlns:a16="http://schemas.microsoft.com/office/drawing/2014/main" val="3483717743"/>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a:t>
                      </a:r>
                      <a:r>
                        <a:rPr lang="ar-SA" sz="1800" b="1" kern="1200" baseline="0" dirty="0" smtClean="0">
                          <a:solidFill>
                            <a:schemeClr val="accent1">
                              <a:lumMod val="75000"/>
                            </a:schemeClr>
                          </a:solidFill>
                          <a:latin typeface="+mj-lt"/>
                          <a:ea typeface="+mn-ea"/>
                          <a:cs typeface="Simplified Arabic"/>
                        </a:rPr>
                        <a:t> </a:t>
                      </a:r>
                      <a:r>
                        <a:rPr lang="ar-SA" sz="1800" b="1" kern="1200" dirty="0" smtClean="0">
                          <a:solidFill>
                            <a:schemeClr val="accent1">
                              <a:lumMod val="75000"/>
                            </a:schemeClr>
                          </a:solidFill>
                          <a:latin typeface="+mj-lt"/>
                          <a:ea typeface="+mn-ea"/>
                          <a:cs typeface="Simplified Arabic"/>
                        </a:rPr>
                        <a:t>الدكتور: صالح </a:t>
                      </a:r>
                      <a:r>
                        <a:rPr lang="ar-SA" sz="1800" b="1" kern="1200" dirty="0">
                          <a:solidFill>
                            <a:schemeClr val="accent1">
                              <a:lumMod val="75000"/>
                            </a:schemeClr>
                          </a:solidFill>
                          <a:latin typeface="+mj-lt"/>
                          <a:ea typeface="+mn-ea"/>
                          <a:cs typeface="Simplified Arabic"/>
                        </a:rPr>
                        <a:t>عبدالله مسعود العقيل</a:t>
                      </a:r>
                      <a:endParaRPr lang="en-US" sz="1800" dirty="0"/>
                    </a:p>
                  </a:txBody>
                  <a:tcPr marL="9524" marR="9524" marT="9524" marB="0" anchor="b"/>
                </a:tc>
                <a:extLst>
                  <a:ext uri="{0D108BD9-81ED-4DB2-BD59-A6C34878D82A}">
                    <a16:rowId xmlns:a16="http://schemas.microsoft.com/office/drawing/2014/main" val="4054291023"/>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 سليمان </a:t>
                      </a:r>
                      <a:r>
                        <a:rPr lang="ar-SA" sz="1800" b="1" kern="1200" dirty="0">
                          <a:solidFill>
                            <a:schemeClr val="accent1">
                              <a:lumMod val="75000"/>
                            </a:schemeClr>
                          </a:solidFill>
                          <a:latin typeface="+mj-lt"/>
                          <a:ea typeface="+mn-ea"/>
                          <a:cs typeface="Simplified Arabic"/>
                        </a:rPr>
                        <a:t>صالح عبدالله العجلان</a:t>
                      </a:r>
                      <a:endParaRPr lang="en-US" sz="1800" dirty="0"/>
                    </a:p>
                  </a:txBody>
                  <a:tcPr marL="9524" marR="9524" marT="9524" marB="0" anchor="b"/>
                </a:tc>
                <a:extLst>
                  <a:ext uri="{0D108BD9-81ED-4DB2-BD59-A6C34878D82A}">
                    <a16:rowId xmlns:a16="http://schemas.microsoft.com/office/drawing/2014/main" val="3508609359"/>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 سفر </a:t>
                      </a:r>
                      <a:r>
                        <a:rPr lang="ar-SA" sz="1800" b="1" kern="1200" dirty="0">
                          <a:solidFill>
                            <a:schemeClr val="accent1">
                              <a:lumMod val="75000"/>
                            </a:schemeClr>
                          </a:solidFill>
                          <a:latin typeface="+mj-lt"/>
                          <a:ea typeface="+mn-ea"/>
                          <a:cs typeface="Simplified Arabic"/>
                        </a:rPr>
                        <a:t>سلطان صالح الحارثي</a:t>
                      </a:r>
                      <a:endParaRPr lang="en-US" sz="1800" dirty="0"/>
                    </a:p>
                  </a:txBody>
                  <a:tcPr marL="9524" marR="9524" marT="9524" marB="0" anchor="b"/>
                </a:tc>
                <a:extLst>
                  <a:ext uri="{0D108BD9-81ED-4DB2-BD59-A6C34878D82A}">
                    <a16:rowId xmlns:a16="http://schemas.microsoft.com/office/drawing/2014/main" val="3514888554"/>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 فواز </a:t>
                      </a:r>
                      <a:r>
                        <a:rPr lang="ar-SA" sz="1800" b="1" kern="1200" dirty="0">
                          <a:solidFill>
                            <a:schemeClr val="accent1">
                              <a:lumMod val="75000"/>
                            </a:schemeClr>
                          </a:solidFill>
                          <a:latin typeface="+mj-lt"/>
                          <a:ea typeface="+mn-ea"/>
                          <a:cs typeface="Simplified Arabic"/>
                        </a:rPr>
                        <a:t>علي محمد الغامدي</a:t>
                      </a:r>
                      <a:endParaRPr lang="en-US" sz="1800" dirty="0"/>
                    </a:p>
                  </a:txBody>
                  <a:tcPr marL="9524" marR="9524" marT="9524" marB="0" anchor="b"/>
                </a:tc>
                <a:extLst>
                  <a:ext uri="{0D108BD9-81ED-4DB2-BD59-A6C34878D82A}">
                    <a16:rowId xmlns:a16="http://schemas.microsoft.com/office/drawing/2014/main" val="2106104311"/>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الدكتورة: نوره </a:t>
                      </a:r>
                      <a:r>
                        <a:rPr lang="ar-SA" sz="1800" b="1" kern="1200" dirty="0">
                          <a:solidFill>
                            <a:schemeClr val="accent1">
                              <a:lumMod val="75000"/>
                            </a:schemeClr>
                          </a:solidFill>
                          <a:latin typeface="+mj-lt"/>
                          <a:ea typeface="+mn-ea"/>
                          <a:cs typeface="Simplified Arabic"/>
                        </a:rPr>
                        <a:t>ناجي عنبر البلوشي</a:t>
                      </a:r>
                      <a:endParaRPr lang="en-US" sz="1800" dirty="0"/>
                    </a:p>
                  </a:txBody>
                  <a:tcPr marL="9524" marR="9524" marT="9524" marB="0" anchor="b"/>
                </a:tc>
                <a:extLst>
                  <a:ext uri="{0D108BD9-81ED-4DB2-BD59-A6C34878D82A}">
                    <a16:rowId xmlns:a16="http://schemas.microsoft.com/office/drawing/2014/main" val="1102057318"/>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الاستاذة: </a:t>
                      </a:r>
                      <a:r>
                        <a:rPr lang="ar-SA" sz="1800" b="1" kern="1200" dirty="0">
                          <a:solidFill>
                            <a:schemeClr val="accent1">
                              <a:lumMod val="75000"/>
                            </a:schemeClr>
                          </a:solidFill>
                          <a:latin typeface="+mj-lt"/>
                          <a:ea typeface="+mn-ea"/>
                          <a:cs typeface="Simplified Arabic"/>
                        </a:rPr>
                        <a:t>مها بنت محمد عويد القحطاني</a:t>
                      </a:r>
                      <a:endParaRPr lang="en-US" sz="1800" dirty="0"/>
                    </a:p>
                  </a:txBody>
                  <a:tcPr marL="9524" marR="9524" marT="9524" marB="0" anchor="b"/>
                </a:tc>
                <a:extLst>
                  <a:ext uri="{0D108BD9-81ED-4DB2-BD59-A6C34878D82A}">
                    <a16:rowId xmlns:a16="http://schemas.microsoft.com/office/drawing/2014/main" val="2510312695"/>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الدكتورة: هدى </a:t>
                      </a:r>
                      <a:r>
                        <a:rPr lang="ar-SA" sz="1800" b="1" kern="1200" dirty="0">
                          <a:solidFill>
                            <a:schemeClr val="accent1">
                              <a:lumMod val="75000"/>
                            </a:schemeClr>
                          </a:solidFill>
                          <a:latin typeface="+mj-lt"/>
                          <a:ea typeface="+mn-ea"/>
                          <a:cs typeface="Simplified Arabic"/>
                        </a:rPr>
                        <a:t>إبراهيم صالح التركي</a:t>
                      </a:r>
                      <a:endParaRPr lang="en-US" sz="1800" dirty="0"/>
                    </a:p>
                  </a:txBody>
                  <a:tcPr marL="9524" marR="9524" marT="9524" marB="0" anchor="b"/>
                </a:tc>
                <a:extLst>
                  <a:ext uri="{0D108BD9-81ED-4DB2-BD59-A6C34878D82A}">
                    <a16:rowId xmlns:a16="http://schemas.microsoft.com/office/drawing/2014/main" val="3867850626"/>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 أكرم </a:t>
                      </a:r>
                      <a:r>
                        <a:rPr lang="ar-SA" sz="1800" b="1" kern="1200" dirty="0">
                          <a:solidFill>
                            <a:schemeClr val="accent1">
                              <a:lumMod val="75000"/>
                            </a:schemeClr>
                          </a:solidFill>
                          <a:latin typeface="+mj-lt"/>
                          <a:ea typeface="+mn-ea"/>
                          <a:cs typeface="Simplified Arabic"/>
                        </a:rPr>
                        <a:t>محمد عبدالله مكي </a:t>
                      </a:r>
                      <a:endParaRPr lang="en-US" sz="1800" dirty="0"/>
                    </a:p>
                  </a:txBody>
                  <a:tcPr marL="9524" marR="9524" marT="9524" marB="0" anchor="b"/>
                </a:tc>
                <a:extLst>
                  <a:ext uri="{0D108BD9-81ED-4DB2-BD59-A6C34878D82A}">
                    <a16:rowId xmlns:a16="http://schemas.microsoft.com/office/drawing/2014/main" val="3853848198"/>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الدكتور: شادي </a:t>
                      </a:r>
                      <a:r>
                        <a:rPr lang="ar-SA" sz="1800" b="1" kern="1200" dirty="0">
                          <a:solidFill>
                            <a:schemeClr val="accent1">
                              <a:lumMod val="75000"/>
                            </a:schemeClr>
                          </a:solidFill>
                          <a:latin typeface="+mj-lt"/>
                          <a:ea typeface="+mn-ea"/>
                          <a:cs typeface="Simplified Arabic"/>
                        </a:rPr>
                        <a:t>عبدالله حمد الشويعر</a:t>
                      </a:r>
                      <a:endParaRPr lang="en-US" sz="1800" dirty="0"/>
                    </a:p>
                  </a:txBody>
                  <a:tcPr marL="9524" marR="9524" marT="9524" marB="0" anchor="b"/>
                </a:tc>
                <a:extLst>
                  <a:ext uri="{0D108BD9-81ED-4DB2-BD59-A6C34878D82A}">
                    <a16:rowId xmlns:a16="http://schemas.microsoft.com/office/drawing/2014/main" val="3931775345"/>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a:t>
                      </a:r>
                      <a:r>
                        <a:rPr lang="ar-SA" sz="1800" b="1" kern="1200" baseline="0" dirty="0" smtClean="0">
                          <a:solidFill>
                            <a:schemeClr val="accent1">
                              <a:lumMod val="75000"/>
                            </a:schemeClr>
                          </a:solidFill>
                          <a:latin typeface="+mj-lt"/>
                          <a:ea typeface="+mn-ea"/>
                          <a:cs typeface="Simplified Arabic"/>
                        </a:rPr>
                        <a:t> </a:t>
                      </a:r>
                      <a:r>
                        <a:rPr lang="ar-SA" sz="1800" b="1" kern="1200" dirty="0" smtClean="0">
                          <a:solidFill>
                            <a:schemeClr val="accent1">
                              <a:lumMod val="75000"/>
                            </a:schemeClr>
                          </a:solidFill>
                          <a:latin typeface="+mj-lt"/>
                          <a:ea typeface="+mn-ea"/>
                          <a:cs typeface="Simplified Arabic"/>
                        </a:rPr>
                        <a:t>الدكتور: عبدالعزيز </a:t>
                      </a:r>
                      <a:r>
                        <a:rPr lang="ar-SA" sz="1800" b="1" kern="1200" dirty="0">
                          <a:solidFill>
                            <a:schemeClr val="accent1">
                              <a:lumMod val="75000"/>
                            </a:schemeClr>
                          </a:solidFill>
                          <a:latin typeface="+mj-lt"/>
                          <a:ea typeface="+mn-ea"/>
                          <a:cs typeface="Simplified Arabic"/>
                        </a:rPr>
                        <a:t>عبدالله مبارك الرشود </a:t>
                      </a:r>
                      <a:endParaRPr lang="en-US" sz="1800" dirty="0"/>
                    </a:p>
                  </a:txBody>
                  <a:tcPr marL="9524" marR="9524" marT="9524" marB="0" anchor="b"/>
                </a:tc>
                <a:extLst>
                  <a:ext uri="{0D108BD9-81ED-4DB2-BD59-A6C34878D82A}">
                    <a16:rowId xmlns:a16="http://schemas.microsoft.com/office/drawing/2014/main" val="2903590285"/>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الأستاذة: أميره </a:t>
                      </a:r>
                      <a:r>
                        <a:rPr lang="ar-SA" sz="1800" b="1" kern="1200" dirty="0">
                          <a:solidFill>
                            <a:schemeClr val="accent1">
                              <a:lumMod val="75000"/>
                            </a:schemeClr>
                          </a:solidFill>
                          <a:latin typeface="+mj-lt"/>
                          <a:ea typeface="+mn-ea"/>
                          <a:cs typeface="Simplified Arabic"/>
                        </a:rPr>
                        <a:t>حمد عبدالله الموسى </a:t>
                      </a:r>
                      <a:endParaRPr lang="en-US" sz="1800" dirty="0"/>
                    </a:p>
                  </a:txBody>
                  <a:tcPr marL="9524" marR="9524" marT="9524" marB="0" anchor="b"/>
                </a:tc>
                <a:extLst>
                  <a:ext uri="{0D108BD9-81ED-4DB2-BD59-A6C34878D82A}">
                    <a16:rowId xmlns:a16="http://schemas.microsoft.com/office/drawing/2014/main" val="4102182474"/>
                  </a:ext>
                </a:extLst>
              </a:tr>
              <a:tr h="281239">
                <a:tc>
                  <a:txBody>
                    <a:bodyPr/>
                    <a:lstStyle/>
                    <a:p>
                      <a:pPr lvl="0" algn="r" rtl="1">
                        <a:buNone/>
                      </a:pPr>
                      <a:r>
                        <a:rPr lang="ar-SA" sz="1800" b="1" kern="1200" dirty="0" smtClean="0">
                          <a:solidFill>
                            <a:schemeClr val="accent1">
                              <a:lumMod val="75000"/>
                            </a:schemeClr>
                          </a:solidFill>
                          <a:latin typeface="+mj-lt"/>
                          <a:ea typeface="+mn-ea"/>
                          <a:cs typeface="Simplified Arabic"/>
                        </a:rPr>
                        <a:t>الأستاذ:</a:t>
                      </a:r>
                      <a:r>
                        <a:rPr lang="ar-SA" sz="1800" b="1" kern="1200" dirty="0">
                          <a:solidFill>
                            <a:schemeClr val="accent1">
                              <a:lumMod val="75000"/>
                            </a:schemeClr>
                          </a:solidFill>
                          <a:latin typeface="+mj-lt"/>
                          <a:ea typeface="+mn-ea"/>
                          <a:cs typeface="Simplified Arabic"/>
                        </a:rPr>
                        <a:t> </a:t>
                      </a:r>
                      <a:r>
                        <a:rPr lang="ar-SA" sz="1800" b="1" kern="1200" dirty="0" smtClean="0">
                          <a:solidFill>
                            <a:schemeClr val="accent1">
                              <a:lumMod val="75000"/>
                            </a:schemeClr>
                          </a:solidFill>
                          <a:latin typeface="+mj-lt"/>
                          <a:ea typeface="+mn-ea"/>
                          <a:cs typeface="Simplified Arabic"/>
                        </a:rPr>
                        <a:t>عبدالرحمن </a:t>
                      </a:r>
                      <a:r>
                        <a:rPr lang="ar-SA" sz="1800" b="1" kern="1200" dirty="0">
                          <a:solidFill>
                            <a:schemeClr val="accent1">
                              <a:lumMod val="75000"/>
                            </a:schemeClr>
                          </a:solidFill>
                          <a:latin typeface="+mj-lt"/>
                          <a:ea typeface="+mn-ea"/>
                          <a:cs typeface="Simplified Arabic"/>
                        </a:rPr>
                        <a:t>عبدالعزيز سعيد العريفي </a:t>
                      </a:r>
                      <a:endParaRPr lang="en-US" sz="1800" dirty="0"/>
                    </a:p>
                  </a:txBody>
                  <a:tcPr marL="9524" marR="9524" marT="9524" marB="0" anchor="b"/>
                </a:tc>
                <a:extLst>
                  <a:ext uri="{0D108BD9-81ED-4DB2-BD59-A6C34878D82A}">
                    <a16:rowId xmlns:a16="http://schemas.microsoft.com/office/drawing/2014/main" val="654168677"/>
                  </a:ext>
                </a:extLst>
              </a:tr>
              <a:tr h="281239">
                <a:tc>
                  <a:txBody>
                    <a:bodyPr/>
                    <a:lstStyle/>
                    <a:p>
                      <a:pPr marL="0" lvl="0" algn="r" rtl="0">
                        <a:buNone/>
                      </a:pPr>
                      <a:r>
                        <a:rPr lang="ar-SA" sz="1800" b="1" kern="1200" dirty="0" smtClean="0">
                          <a:solidFill>
                            <a:schemeClr val="accent1">
                              <a:lumMod val="75000"/>
                            </a:schemeClr>
                          </a:solidFill>
                          <a:latin typeface="+mj-lt"/>
                          <a:ea typeface="+mn-ea"/>
                          <a:cs typeface="Simplified Arabic"/>
                        </a:rPr>
                        <a:t>الدكتور: وليد </a:t>
                      </a:r>
                      <a:r>
                        <a:rPr lang="ar-SA" sz="1800" b="1" kern="1200" dirty="0">
                          <a:solidFill>
                            <a:schemeClr val="accent1">
                              <a:lumMod val="75000"/>
                            </a:schemeClr>
                          </a:solidFill>
                          <a:latin typeface="+mj-lt"/>
                          <a:ea typeface="+mn-ea"/>
                          <a:cs typeface="Simplified Arabic"/>
                        </a:rPr>
                        <a:t>عطيه عبدالقادر الزهراني </a:t>
                      </a:r>
                      <a:endParaRPr lang="en-US" sz="1800" dirty="0"/>
                    </a:p>
                  </a:txBody>
                  <a:tcPr marL="9524" marR="9524" marT="9524" marB="0" anchor="b"/>
                </a:tc>
                <a:extLst>
                  <a:ext uri="{0D108BD9-81ED-4DB2-BD59-A6C34878D82A}">
                    <a16:rowId xmlns:a16="http://schemas.microsoft.com/office/drawing/2014/main" val="363691582"/>
                  </a:ext>
                </a:extLst>
              </a:tr>
              <a:tr h="1358639">
                <a:tc>
                  <a:txBody>
                    <a:bodyPr/>
                    <a:lstStyle/>
                    <a:p>
                      <a:pPr marL="0" lvl="0" algn="r" rtl="1">
                        <a:buNone/>
                      </a:pPr>
                      <a:r>
                        <a:rPr lang="ar-SA" sz="1800" b="1" kern="1200" dirty="0" smtClean="0">
                          <a:solidFill>
                            <a:schemeClr val="accent1">
                              <a:lumMod val="75000"/>
                            </a:schemeClr>
                          </a:solidFill>
                          <a:latin typeface="+mj-lt"/>
                          <a:ea typeface="+mn-ea"/>
                          <a:cs typeface="Simplified Arabic"/>
                        </a:rPr>
                        <a:t>الأستاذة: سماهر </a:t>
                      </a:r>
                      <a:r>
                        <a:rPr lang="ar-SA" sz="1800" b="1" kern="1200" dirty="0">
                          <a:solidFill>
                            <a:schemeClr val="accent1">
                              <a:lumMod val="75000"/>
                            </a:schemeClr>
                          </a:solidFill>
                          <a:latin typeface="+mj-lt"/>
                          <a:ea typeface="+mn-ea"/>
                          <a:cs typeface="Simplified Arabic"/>
                        </a:rPr>
                        <a:t>مسفر سعيد الدوسري</a:t>
                      </a:r>
                      <a:endParaRPr lang="en-US" sz="1800" dirty="0"/>
                    </a:p>
                    <a:p>
                      <a:pPr marL="0" lvl="0" algn="r" rtl="1">
                        <a:buNone/>
                      </a:pPr>
                      <a:r>
                        <a:rPr lang="ar-SA" sz="1800" b="1" kern="1200" dirty="0" smtClean="0">
                          <a:solidFill>
                            <a:schemeClr val="accent1">
                              <a:lumMod val="75000"/>
                            </a:schemeClr>
                          </a:solidFill>
                          <a:latin typeface="+mj-lt"/>
                          <a:ea typeface="+mn-ea"/>
                          <a:cs typeface="Simplified Arabic"/>
                        </a:rPr>
                        <a:t>الدكتور: سلطان </a:t>
                      </a:r>
                      <a:r>
                        <a:rPr lang="ar-SA" sz="1800" b="1" kern="1200" dirty="0">
                          <a:solidFill>
                            <a:schemeClr val="accent1">
                              <a:lumMod val="75000"/>
                            </a:schemeClr>
                          </a:solidFill>
                          <a:latin typeface="+mj-lt"/>
                          <a:ea typeface="+mn-ea"/>
                          <a:cs typeface="Simplified Arabic"/>
                        </a:rPr>
                        <a:t>خلف النوري العنزي</a:t>
                      </a:r>
                      <a:endParaRPr lang="ar-SA" sz="1800" dirty="0"/>
                    </a:p>
                    <a:p>
                      <a:pPr marL="0" lvl="0" algn="r" rtl="1">
                        <a:buNone/>
                      </a:pPr>
                      <a:r>
                        <a:rPr lang="ar-SA" sz="1800" b="1" kern="1200" dirty="0" smtClean="0">
                          <a:solidFill>
                            <a:schemeClr val="accent1">
                              <a:lumMod val="75000"/>
                            </a:schemeClr>
                          </a:solidFill>
                          <a:latin typeface="+mj-lt"/>
                          <a:ea typeface="+mn-ea"/>
                          <a:cs typeface="Simplified Arabic"/>
                        </a:rPr>
                        <a:t>الدكتورة:</a:t>
                      </a:r>
                      <a:r>
                        <a:rPr lang="ar-SA" sz="1800" b="1" kern="1200" dirty="0">
                          <a:solidFill>
                            <a:schemeClr val="accent1">
                              <a:lumMod val="75000"/>
                            </a:schemeClr>
                          </a:solidFill>
                          <a:latin typeface="+mj-lt"/>
                          <a:ea typeface="+mn-ea"/>
                          <a:cs typeface="Simplified Arabic"/>
                        </a:rPr>
                        <a:t> </a:t>
                      </a:r>
                      <a:r>
                        <a:rPr lang="ar-SA" sz="1800" b="1" kern="1200" dirty="0" smtClean="0">
                          <a:solidFill>
                            <a:schemeClr val="accent1">
                              <a:lumMod val="75000"/>
                            </a:schemeClr>
                          </a:solidFill>
                          <a:latin typeface="+mj-lt"/>
                          <a:ea typeface="+mn-ea"/>
                          <a:cs typeface="Simplified Arabic"/>
                        </a:rPr>
                        <a:t>شروق </a:t>
                      </a:r>
                      <a:r>
                        <a:rPr lang="ar-SA" sz="1800" b="1" kern="1200" dirty="0">
                          <a:solidFill>
                            <a:schemeClr val="accent1">
                              <a:lumMod val="75000"/>
                            </a:schemeClr>
                          </a:solidFill>
                          <a:latin typeface="+mj-lt"/>
                          <a:ea typeface="+mn-ea"/>
                          <a:cs typeface="Simplified Arabic"/>
                        </a:rPr>
                        <a:t>إسماعيل حسين </a:t>
                      </a:r>
                      <a:r>
                        <a:rPr lang="ar-SA" sz="1800" b="1" kern="1200" dirty="0" smtClean="0">
                          <a:solidFill>
                            <a:schemeClr val="accent1">
                              <a:lumMod val="75000"/>
                            </a:schemeClr>
                          </a:solidFill>
                          <a:latin typeface="+mj-lt"/>
                          <a:ea typeface="+mn-ea"/>
                          <a:cs typeface="Simplified Arabic"/>
                        </a:rPr>
                        <a:t>الشريف</a:t>
                      </a:r>
                    </a:p>
                    <a:p>
                      <a:pPr marL="0" lvl="0" algn="r" rtl="1">
                        <a:buNone/>
                      </a:pPr>
                      <a:r>
                        <a:rPr lang="ar-SA" sz="1800" b="1" kern="1200" dirty="0" smtClean="0">
                          <a:solidFill>
                            <a:schemeClr val="accent1">
                              <a:lumMod val="75000"/>
                            </a:schemeClr>
                          </a:solidFill>
                          <a:latin typeface="+mj-lt"/>
                          <a:ea typeface="+mn-ea"/>
                          <a:cs typeface="Simplified Arabic"/>
                        </a:rPr>
                        <a:t>الدكتور:</a:t>
                      </a:r>
                      <a:r>
                        <a:rPr lang="ar-SA" sz="1800" b="1" kern="1200" baseline="0" dirty="0" smtClean="0">
                          <a:solidFill>
                            <a:schemeClr val="accent1">
                              <a:lumMod val="75000"/>
                            </a:schemeClr>
                          </a:solidFill>
                          <a:latin typeface="+mj-lt"/>
                          <a:ea typeface="+mn-ea"/>
                          <a:cs typeface="Simplified Arabic"/>
                        </a:rPr>
                        <a:t> عايد ظافر مقبل العنزي </a:t>
                      </a:r>
                    </a:p>
                    <a:p>
                      <a:pPr marL="0" lvl="0" algn="r" rtl="1">
                        <a:buNone/>
                      </a:pPr>
                      <a:r>
                        <a:rPr lang="ar-SA" sz="1800" b="1" kern="1200" baseline="0" dirty="0" smtClean="0">
                          <a:solidFill>
                            <a:schemeClr val="accent1">
                              <a:lumMod val="75000"/>
                            </a:schemeClr>
                          </a:solidFill>
                          <a:latin typeface="+mj-lt"/>
                          <a:ea typeface="+mn-ea"/>
                          <a:cs typeface="Simplified Arabic"/>
                        </a:rPr>
                        <a:t>الأستاذ: هادي مناور عبدالرحمن العتيبي </a:t>
                      </a:r>
                      <a:r>
                        <a:rPr lang="ar-SA" sz="1800" b="1" kern="1200" dirty="0">
                          <a:solidFill>
                            <a:schemeClr val="accent1">
                              <a:lumMod val="75000"/>
                            </a:schemeClr>
                          </a:solidFill>
                          <a:latin typeface="+mj-lt"/>
                          <a:ea typeface="+mn-ea"/>
                          <a:cs typeface="Simplified Arabic"/>
                        </a:rPr>
                        <a:t> </a:t>
                      </a:r>
                      <a:endParaRPr lang="ar-SA" sz="1800" dirty="0"/>
                    </a:p>
                  </a:txBody>
                  <a:tcPr marL="9524" marR="9524" marT="9524" marB="0" anchor="b"/>
                </a:tc>
                <a:extLst>
                  <a:ext uri="{0D108BD9-81ED-4DB2-BD59-A6C34878D82A}">
                    <a16:rowId xmlns:a16="http://schemas.microsoft.com/office/drawing/2014/main" val="2649754314"/>
                  </a:ext>
                </a:extLst>
              </a:tr>
            </a:tbl>
          </a:graphicData>
        </a:graphic>
      </p:graphicFrame>
      <p:sp>
        <p:nvSpPr>
          <p:cNvPr id="18" name="مربع نص 17">
            <a:extLst>
              <a:ext uri="{FF2B5EF4-FFF2-40B4-BE49-F238E27FC236}">
                <a16:creationId xmlns:a16="http://schemas.microsoft.com/office/drawing/2014/main" id="{A557FEC3-A498-D925-19EE-C538F5B3A9E4}"/>
              </a:ext>
            </a:extLst>
          </p:cNvPr>
          <p:cNvSpPr txBox="1"/>
          <p:nvPr/>
        </p:nvSpPr>
        <p:spPr>
          <a:xfrm>
            <a:off x="10313057" y="2576945"/>
            <a:ext cx="184730" cy="369332"/>
          </a:xfrm>
          <a:prstGeom prst="rect">
            <a:avLst/>
          </a:prstGeom>
          <a:noFill/>
        </p:spPr>
        <p:txBody>
          <a:bodyPr wrap="none" rtlCol="1">
            <a:spAutoFit/>
          </a:bodyPr>
          <a:lstStyle/>
          <a:p>
            <a:endParaRPr lang="ar-SA"/>
          </a:p>
        </p:txBody>
      </p:sp>
      <p:sp>
        <p:nvSpPr>
          <p:cNvPr id="3" name="مربع نص 2">
            <a:extLst>
              <a:ext uri="{FF2B5EF4-FFF2-40B4-BE49-F238E27FC236}">
                <a16:creationId xmlns:a16="http://schemas.microsoft.com/office/drawing/2014/main" id="{46C8717B-E34A-2210-C657-734741FAF39E}"/>
              </a:ext>
            </a:extLst>
          </p:cNvPr>
          <p:cNvSpPr txBox="1"/>
          <p:nvPr/>
        </p:nvSpPr>
        <p:spPr>
          <a:xfrm>
            <a:off x="3901337" y="229158"/>
            <a:ext cx="6125028" cy="584775"/>
          </a:xfrm>
          <a:prstGeom prst="rect">
            <a:avLst/>
          </a:prstGeom>
          <a:noFill/>
        </p:spPr>
        <p:txBody>
          <a:bodyPr wrap="square" lIns="91440" tIns="45720" rIns="91440" bIns="45720" anchor="t">
            <a:spAutoFit/>
          </a:bodyPr>
          <a:lstStyle/>
          <a:p>
            <a:pPr algn="ctr"/>
            <a:r>
              <a:rPr lang="ar-SA" sz="3200" b="1" dirty="0" smtClean="0">
                <a:solidFill>
                  <a:srgbClr val="FFFF00"/>
                </a:solidFill>
                <a:cs typeface="Arial"/>
              </a:rPr>
              <a:t>    أعضاء </a:t>
            </a:r>
            <a:r>
              <a:rPr lang="ar-SA" sz="3200" b="1" dirty="0">
                <a:solidFill>
                  <a:srgbClr val="FFFF00"/>
                </a:solidFill>
                <a:cs typeface="Arial"/>
              </a:rPr>
              <a:t>الجمعية العمومية ( </a:t>
            </a:r>
            <a:r>
              <a:rPr lang="ar-SA" sz="3200" b="1" dirty="0" smtClean="0">
                <a:solidFill>
                  <a:srgbClr val="FFFF00"/>
                </a:solidFill>
                <a:cs typeface="Arial"/>
              </a:rPr>
              <a:t>40 </a:t>
            </a:r>
            <a:r>
              <a:rPr lang="ar-SA" sz="3200" b="1" dirty="0">
                <a:solidFill>
                  <a:srgbClr val="FFFF00"/>
                </a:solidFill>
                <a:cs typeface="Arial"/>
              </a:rPr>
              <a:t>عضوا )</a:t>
            </a:r>
            <a:endParaRPr lang="aa-ET" sz="3200" b="1" dirty="0">
              <a:solidFill>
                <a:srgbClr val="FFFF00"/>
              </a:solidFill>
              <a:cs typeface="Calibri"/>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95047383"/>
      </p:ext>
    </p:extLst>
  </p:cSld>
  <p:clrMapOvr>
    <a:masterClrMapping/>
  </p:clrMapOvr>
  <mc:AlternateContent xmlns:mc="http://schemas.openxmlformats.org/markup-compatibility/2006">
    <mc:Choice xmlns:p14="http://schemas.microsoft.com/office/powerpoint/2010/main" Requires="p14">
      <p:transition spd="slow" p14:dur="2000" advTm="31623"/>
    </mc:Choice>
    <mc:Fallback>
      <p:transition spd="slow" advTm="3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66300" y="0"/>
            <a:ext cx="1661160" cy="1670895"/>
          </a:xfrm>
          <a:prstGeom prst="rect">
            <a:avLst/>
          </a:prstGeom>
        </p:spPr>
      </p:pic>
      <p:sp>
        <p:nvSpPr>
          <p:cNvPr id="8" name="مربع نص 7">
            <a:extLst>
              <a:ext uri="{FF2B5EF4-FFF2-40B4-BE49-F238E27FC236}">
                <a16:creationId xmlns:a16="http://schemas.microsoft.com/office/drawing/2014/main" id="{C694F2A1-FD23-50AD-596E-394C8F4B57E5}"/>
              </a:ext>
            </a:extLst>
          </p:cNvPr>
          <p:cNvSpPr txBox="1"/>
          <p:nvPr/>
        </p:nvSpPr>
        <p:spPr>
          <a:xfrm>
            <a:off x="5930320" y="2800350"/>
            <a:ext cx="184730" cy="369332"/>
          </a:xfrm>
          <a:prstGeom prst="rect">
            <a:avLst/>
          </a:prstGeom>
          <a:noFill/>
        </p:spPr>
        <p:txBody>
          <a:bodyPr wrap="none" rtlCol="1">
            <a:spAutoFit/>
          </a:bodyPr>
          <a:lstStyle/>
          <a:p>
            <a:endParaRPr lang="ar-SA" dirty="0"/>
          </a:p>
        </p:txBody>
      </p:sp>
      <p:sp>
        <p:nvSpPr>
          <p:cNvPr id="72" name="مربع نص 71">
            <a:extLst>
              <a:ext uri="{FF2B5EF4-FFF2-40B4-BE49-F238E27FC236}">
                <a16:creationId xmlns:a16="http://schemas.microsoft.com/office/drawing/2014/main" id="{15486CE3-F8E1-AA09-6DB2-90B299520178}"/>
              </a:ext>
            </a:extLst>
          </p:cNvPr>
          <p:cNvSpPr txBox="1"/>
          <p:nvPr/>
        </p:nvSpPr>
        <p:spPr>
          <a:xfrm>
            <a:off x="5049662" y="164812"/>
            <a:ext cx="2895344" cy="584775"/>
          </a:xfrm>
          <a:prstGeom prst="rect">
            <a:avLst/>
          </a:prstGeom>
          <a:noFill/>
        </p:spPr>
        <p:txBody>
          <a:bodyPr wrap="none" rtlCol="1">
            <a:spAutoFit/>
          </a:bodyPr>
          <a:lstStyle/>
          <a:p>
            <a:r>
              <a:rPr lang="ar-SA" sz="3200" b="1" dirty="0">
                <a:solidFill>
                  <a:srgbClr val="0070C0"/>
                </a:solidFill>
                <a:effectLst/>
                <a:latin typeface="Calibri" panose="020F0502020204030204" pitchFamily="34" charset="0"/>
                <a:ea typeface="Calibri" panose="020F0502020204030204" pitchFamily="34" charset="0"/>
                <a:cs typeface="Traditional Arabic" panose="02020603050405020304" pitchFamily="18" charset="-78"/>
              </a:rPr>
              <a:t>الهيكل التنظيمي للجمعية</a:t>
            </a:r>
            <a:endParaRPr lang="en-US" sz="3200"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9" name="Rectangle 70">
            <a:extLst>
              <a:ext uri="{FF2B5EF4-FFF2-40B4-BE49-F238E27FC236}">
                <a16:creationId xmlns:a16="http://schemas.microsoft.com/office/drawing/2014/main" id="{698759CF-323F-2AB0-67B5-3C8548DD3DF2}"/>
              </a:ext>
            </a:extLst>
          </p:cNvPr>
          <p:cNvSpPr>
            <a:spLocks noChangeArrowheads="1"/>
          </p:cNvSpPr>
          <p:nvPr/>
        </p:nvSpPr>
        <p:spPr bwMode="auto">
          <a:xfrm>
            <a:off x="12007270" y="43934"/>
            <a:ext cx="184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dirty="0"/>
          </a:p>
        </p:txBody>
      </p:sp>
      <p:sp>
        <p:nvSpPr>
          <p:cNvPr id="80" name="Rectangle 73">
            <a:extLst>
              <a:ext uri="{FF2B5EF4-FFF2-40B4-BE49-F238E27FC236}">
                <a16:creationId xmlns:a16="http://schemas.microsoft.com/office/drawing/2014/main" id="{DA29CD9D-70F4-4203-D5C3-06A77CCD28D3}"/>
              </a:ext>
            </a:extLst>
          </p:cNvPr>
          <p:cNvSpPr>
            <a:spLocks noChangeArrowheads="1"/>
          </p:cNvSpPr>
          <p:nvPr/>
        </p:nvSpPr>
        <p:spPr bwMode="auto">
          <a:xfrm>
            <a:off x="0" y="457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SA"/>
          </a:p>
        </p:txBody>
      </p:sp>
      <p:pic>
        <p:nvPicPr>
          <p:cNvPr id="7" name="صورة 6" descr="صورة تحتوي على نص, لقطة شاشة, الخط, خط&#10;&#10;تم إنشاء الوصف تلقائياً">
            <a:extLst>
              <a:ext uri="{FF2B5EF4-FFF2-40B4-BE49-F238E27FC236}">
                <a16:creationId xmlns:a16="http://schemas.microsoft.com/office/drawing/2014/main" id="{C2978B49-C308-6C07-8004-22492884C6E7}"/>
              </a:ext>
            </a:extLst>
          </p:cNvPr>
          <p:cNvPicPr>
            <a:picLocks noChangeAspect="1"/>
          </p:cNvPicPr>
          <p:nvPr/>
        </p:nvPicPr>
        <p:blipFill>
          <a:blip r:embed="rId5"/>
          <a:stretch>
            <a:fillRect/>
          </a:stretch>
        </p:blipFill>
        <p:spPr>
          <a:xfrm>
            <a:off x="2611134" y="914400"/>
            <a:ext cx="7772400" cy="5691788"/>
          </a:xfrm>
          <a:prstGeom prst="rect">
            <a:avLst/>
          </a:prstGeom>
        </p:spPr>
      </p:pic>
      <p:cxnSp>
        <p:nvCxnSpPr>
          <p:cNvPr id="9" name="موصل مستقيم 8">
            <a:extLst>
              <a:ext uri="{FF2B5EF4-FFF2-40B4-BE49-F238E27FC236}">
                <a16:creationId xmlns:a16="http://schemas.microsoft.com/office/drawing/2014/main" id="{81AD58BE-0C1E-A12F-9AE8-2CF4E1256EBA}"/>
              </a:ext>
            </a:extLst>
          </p:cNvPr>
          <p:cNvCxnSpPr>
            <a:cxnSpLocks/>
          </p:cNvCxnSpPr>
          <p:nvPr/>
        </p:nvCxnSpPr>
        <p:spPr>
          <a:xfrm>
            <a:off x="1610608" y="914400"/>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4457786"/>
      </p:ext>
    </p:extLst>
  </p:cSld>
  <p:clrMapOvr>
    <a:masterClrMapping/>
  </p:clrMapOvr>
  <mc:AlternateContent xmlns:mc="http://schemas.openxmlformats.org/markup-compatibility/2006">
    <mc:Choice xmlns:p14="http://schemas.microsoft.com/office/powerpoint/2010/main" Requires="p14">
      <p:transition spd="slow" p14:dur="2000" advTm="16375"/>
    </mc:Choice>
    <mc:Fallback>
      <p:transition spd="slow" advTm="1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5739050" cy="1603"/>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8" name="Hexagon 20">
            <a:extLst>
              <a:ext uri="{FF2B5EF4-FFF2-40B4-BE49-F238E27FC236}">
                <a16:creationId xmlns:a16="http://schemas.microsoft.com/office/drawing/2014/main" id="{50DFAF44-CD4C-273C-EE20-0197B690979E}"/>
              </a:ext>
            </a:extLst>
          </p:cNvPr>
          <p:cNvSpPr/>
          <p:nvPr/>
        </p:nvSpPr>
        <p:spPr>
          <a:xfrm>
            <a:off x="7918370" y="638629"/>
            <a:ext cx="3653463" cy="68217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اللجان الرئيسية</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grpSp>
        <p:nvGrpSpPr>
          <p:cNvPr id="12" name="Group 103">
            <a:extLst>
              <a:ext uri="{FF2B5EF4-FFF2-40B4-BE49-F238E27FC236}">
                <a16:creationId xmlns:a16="http://schemas.microsoft.com/office/drawing/2014/main" id="{11A3B537-2D6A-7914-E33F-9FDA29C00803}"/>
              </a:ext>
            </a:extLst>
          </p:cNvPr>
          <p:cNvGrpSpPr/>
          <p:nvPr/>
        </p:nvGrpSpPr>
        <p:grpSpPr>
          <a:xfrm rot="5400000" flipH="1">
            <a:off x="6967764" y="3169388"/>
            <a:ext cx="351459" cy="333827"/>
            <a:chOff x="2609851" y="4139406"/>
            <a:chExt cx="904875" cy="785812"/>
          </a:xfrm>
        </p:grpSpPr>
        <p:sp>
          <p:nvSpPr>
            <p:cNvPr id="13" name="Freeform 6">
              <a:extLst>
                <a:ext uri="{FF2B5EF4-FFF2-40B4-BE49-F238E27FC236}">
                  <a16:creationId xmlns:a16="http://schemas.microsoft.com/office/drawing/2014/main" id="{32BFDEB2-B8A4-D3E4-C0FE-D38CB073B158}"/>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EF9884C0-4D79-D6BE-7B39-4404D0060F5F}"/>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6">
            <a:extLst>
              <a:ext uri="{FF2B5EF4-FFF2-40B4-BE49-F238E27FC236}">
                <a16:creationId xmlns:a16="http://schemas.microsoft.com/office/drawing/2014/main" id="{82B95DB6-6AD1-10BC-50BA-5D08C04110FD}"/>
              </a:ext>
            </a:extLst>
          </p:cNvPr>
          <p:cNvSpPr>
            <a:spLocks/>
          </p:cNvSpPr>
          <p:nvPr/>
        </p:nvSpPr>
        <p:spPr bwMode="auto">
          <a:xfrm rot="16200000" flipH="1">
            <a:off x="5555793" y="3081696"/>
            <a:ext cx="147460" cy="305214"/>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 name="Group 5">
            <a:extLst>
              <a:ext uri="{FF2B5EF4-FFF2-40B4-BE49-F238E27FC236}">
                <a16:creationId xmlns:a16="http://schemas.microsoft.com/office/drawing/2014/main" id="{9D415CFB-D41F-4AFB-50A5-C174F4FC3CB7}"/>
              </a:ext>
            </a:extLst>
          </p:cNvPr>
          <p:cNvGrpSpPr/>
          <p:nvPr/>
        </p:nvGrpSpPr>
        <p:grpSpPr>
          <a:xfrm>
            <a:off x="411480" y="2919715"/>
            <a:ext cx="4428860" cy="1456489"/>
            <a:chOff x="3961522" y="2755143"/>
            <a:chExt cx="1862450" cy="1672149"/>
          </a:xfrm>
        </p:grpSpPr>
        <p:sp>
          <p:nvSpPr>
            <p:cNvPr id="34" name="Freeform 8">
              <a:extLst>
                <a:ext uri="{FF2B5EF4-FFF2-40B4-BE49-F238E27FC236}">
                  <a16:creationId xmlns:a16="http://schemas.microsoft.com/office/drawing/2014/main" id="{92DCA2AA-C567-95FA-0CC6-4809AA4E77D7}"/>
                </a:ext>
              </a:extLst>
            </p:cNvPr>
            <p:cNvSpPr/>
            <p:nvPr/>
          </p:nvSpPr>
          <p:spPr>
            <a:xfrm>
              <a:off x="3961522" y="2755143"/>
              <a:ext cx="1862450" cy="876511"/>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rPr>
                <a:t>لجنة المراجعة الداخلية</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2" name="TextBox 111">
              <a:extLst>
                <a:ext uri="{FF2B5EF4-FFF2-40B4-BE49-F238E27FC236}">
                  <a16:creationId xmlns:a16="http://schemas.microsoft.com/office/drawing/2014/main" id="{79F21AD0-261A-E268-3413-03E4CD910D6B}"/>
                </a:ext>
              </a:extLst>
            </p:cNvPr>
            <p:cNvSpPr txBox="1"/>
            <p:nvPr/>
          </p:nvSpPr>
          <p:spPr>
            <a:xfrm>
              <a:off x="4685969" y="3320304"/>
              <a:ext cx="145471" cy="318924"/>
            </a:xfrm>
            <a:prstGeom prst="rect">
              <a:avLst/>
            </a:prstGeom>
            <a:noFill/>
          </p:spPr>
          <p:txBody>
            <a:bodyPr wrap="none" lIns="72000" tIns="36000" rIns="72000" bIns="36000" rtlCol="0" anchor="b">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id-ID" sz="1600" b="1" i="0" u="none" strike="noStrike" kern="1200" cap="none" spc="0" normalizeH="0" baseline="0" noProof="0">
                <a:ln>
                  <a:noFill/>
                </a:ln>
                <a:solidFill>
                  <a:prstClr val="white"/>
                </a:solidFill>
                <a:effectLst/>
                <a:uLnTx/>
                <a:uFillTx/>
                <a:latin typeface="A Jannat LT" panose="01000000000000000000" pitchFamily="2" charset="-78"/>
                <a:ea typeface="+mn-ea"/>
                <a:cs typeface="A Jannat LT" panose="01000000000000000000" pitchFamily="2" charset="-78"/>
              </a:endParaRPr>
            </a:p>
          </p:txBody>
        </p:sp>
        <p:pic>
          <p:nvPicPr>
            <p:cNvPr id="33" name="Graphic 123">
              <a:extLst>
                <a:ext uri="{FF2B5EF4-FFF2-40B4-BE49-F238E27FC236}">
                  <a16:creationId xmlns:a16="http://schemas.microsoft.com/office/drawing/2014/main" id="{B85167F4-D268-C617-BF89-40E1C6859A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88701" y="3887292"/>
              <a:ext cx="540000" cy="540000"/>
            </a:xfrm>
            <a:prstGeom prst="rect">
              <a:avLst/>
            </a:prstGeom>
          </p:spPr>
        </p:pic>
      </p:grpSp>
      <p:sp>
        <p:nvSpPr>
          <p:cNvPr id="40" name="Freeform 14">
            <a:extLst>
              <a:ext uri="{FF2B5EF4-FFF2-40B4-BE49-F238E27FC236}">
                <a16:creationId xmlns:a16="http://schemas.microsoft.com/office/drawing/2014/main" id="{07817C48-DD72-AA04-E514-920A83C0BE58}"/>
              </a:ext>
            </a:extLst>
          </p:cNvPr>
          <p:cNvSpPr/>
          <p:nvPr/>
        </p:nvSpPr>
        <p:spPr>
          <a:xfrm>
            <a:off x="7918370" y="2925371"/>
            <a:ext cx="3653463" cy="693835"/>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Calibri"/>
                <a:ea typeface="+mn-ea"/>
                <a:cs typeface="Simplified Arabic"/>
              </a:rPr>
              <a:t>لجنة</a:t>
            </a:r>
            <a:r>
              <a:rPr kumimoji="0" lang="ar-SA" sz="1800" b="1" i="0" u="none" strike="noStrike" kern="1200" cap="none" spc="0" normalizeH="0" baseline="0" noProof="0" dirty="0">
                <a:ln>
                  <a:noFill/>
                </a:ln>
                <a:solidFill>
                  <a:prstClr val="white"/>
                </a:solidFill>
                <a:effectLst/>
                <a:uLnTx/>
                <a:uFillTx/>
                <a:latin typeface="Calibri" panose="020F0502020204030204"/>
                <a:ea typeface="+mn-ea"/>
                <a:cs typeface="Arial"/>
              </a:rPr>
              <a:t> </a:t>
            </a:r>
            <a:r>
              <a:rPr kumimoji="0" lang="ar-SA" sz="2800" b="1" i="0" u="none" strike="noStrike" kern="1200" cap="none" spc="0" normalizeH="0" baseline="0" noProof="0" dirty="0">
                <a:ln>
                  <a:noFill/>
                </a:ln>
                <a:solidFill>
                  <a:prstClr val="white"/>
                </a:solidFill>
                <a:effectLst/>
                <a:uLnTx/>
                <a:uFillTx/>
                <a:latin typeface="Calibri"/>
                <a:ea typeface="+mn-ea"/>
                <a:cs typeface="Simplified Arabic"/>
              </a:rPr>
              <a:t>الترشيحات</a:t>
            </a:r>
            <a:r>
              <a:rPr kumimoji="0" lang="ar-SA" sz="1800" b="1" i="0" u="none" strike="noStrike" kern="1200" cap="none" spc="0" normalizeH="0" baseline="0" noProof="0" dirty="0">
                <a:ln>
                  <a:noFill/>
                </a:ln>
                <a:solidFill>
                  <a:prstClr val="white"/>
                </a:solidFill>
                <a:effectLst/>
                <a:uLnTx/>
                <a:uFillTx/>
                <a:latin typeface="Calibri" panose="020F0502020204030204"/>
                <a:ea typeface="+mn-ea"/>
                <a:cs typeface="Arial"/>
              </a:rPr>
              <a:t> </a:t>
            </a:r>
            <a:r>
              <a:rPr kumimoji="0" lang="ar-SA" sz="2800" b="1" i="0" u="none" strike="noStrike" kern="1200" cap="none" spc="0" normalizeH="0" baseline="0" noProof="0" dirty="0">
                <a:ln>
                  <a:noFill/>
                </a:ln>
                <a:solidFill>
                  <a:prstClr val="white"/>
                </a:solidFill>
                <a:effectLst/>
                <a:uLnTx/>
                <a:uFillTx/>
                <a:latin typeface="Calibri"/>
                <a:ea typeface="+mn-ea"/>
                <a:cs typeface="Simplified Arabic"/>
              </a:rPr>
              <a:t>والمكافآت</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Simplified Arabic" panose="02020603050405020304" pitchFamily="18" charset="-78"/>
            </a:endParaRPr>
          </a:p>
        </p:txBody>
      </p:sp>
      <p:sp>
        <p:nvSpPr>
          <p:cNvPr id="18" name="Freeform 7">
            <a:extLst>
              <a:ext uri="{FF2B5EF4-FFF2-40B4-BE49-F238E27FC236}">
                <a16:creationId xmlns:a16="http://schemas.microsoft.com/office/drawing/2014/main" id="{A9134A78-BA76-EE2F-09E4-05ABA747C702}"/>
              </a:ext>
            </a:extLst>
          </p:cNvPr>
          <p:cNvSpPr>
            <a:spLocks/>
          </p:cNvSpPr>
          <p:nvPr/>
        </p:nvSpPr>
        <p:spPr bwMode="auto">
          <a:xfrm rot="16200000" flipH="1">
            <a:off x="5541967" y="3242983"/>
            <a:ext cx="175112" cy="305214"/>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38099799"/>
      </p:ext>
    </p:extLst>
  </p:cSld>
  <p:clrMapOvr>
    <a:masterClrMapping/>
  </p:clrMapOvr>
  <mc:AlternateContent xmlns:mc="http://schemas.openxmlformats.org/markup-compatibility/2006">
    <mc:Choice xmlns:p14="http://schemas.microsoft.com/office/powerpoint/2010/main" Requires="p14">
      <p:transition spd="slow" p14:dur="2000" advTm="10833"/>
    </mc:Choice>
    <mc:Fallback>
      <p:transition spd="slow" advTm="1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14"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مربع نص 4">
            <a:extLst>
              <a:ext uri="{FF2B5EF4-FFF2-40B4-BE49-F238E27FC236}">
                <a16:creationId xmlns:a16="http://schemas.microsoft.com/office/drawing/2014/main" id="{A2018E30-5949-D2F1-05EC-E57BB3B7AB19}"/>
              </a:ext>
            </a:extLst>
          </p:cNvPr>
          <p:cNvSpPr txBox="1"/>
          <p:nvPr/>
        </p:nvSpPr>
        <p:spPr>
          <a:xfrm>
            <a:off x="3393281" y="5002725"/>
            <a:ext cx="6100762" cy="369332"/>
          </a:xfrm>
          <a:prstGeom prst="rect">
            <a:avLst/>
          </a:prstGeom>
          <a:noFill/>
        </p:spPr>
        <p:txBody>
          <a:bodyPr wrap="square">
            <a:spAutoFit/>
          </a:bodyPr>
          <a:lstStyle/>
          <a:p>
            <a:pPr lvl="0" algn="just" rtl="1"/>
            <a:r>
              <a:rPr lang="ar-SA" sz="1800">
                <a:effectLst/>
                <a:latin typeface="Calibri" panose="020F0502020204030204" pitchFamily="34" charset="0"/>
                <a:ea typeface="Calibri" panose="020F0502020204030204" pitchFamily="34" charset="0"/>
                <a:cs typeface="Simplified Arabic" panose="02020603050405020304" pitchFamily="18" charset="-78"/>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p:txBody>
      </p:sp>
      <p:sp>
        <p:nvSpPr>
          <p:cNvPr id="8" name="Hexagon 20">
            <a:extLst>
              <a:ext uri="{FF2B5EF4-FFF2-40B4-BE49-F238E27FC236}">
                <a16:creationId xmlns:a16="http://schemas.microsoft.com/office/drawing/2014/main" id="{50DFAF44-CD4C-273C-EE20-0197B690979E}"/>
              </a:ext>
            </a:extLst>
          </p:cNvPr>
          <p:cNvSpPr/>
          <p:nvPr/>
        </p:nvSpPr>
        <p:spPr>
          <a:xfrm>
            <a:off x="7891160" y="622165"/>
            <a:ext cx="3843634" cy="669606"/>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اللجان الفرعية</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grpSp>
        <p:nvGrpSpPr>
          <p:cNvPr id="9" name="Group 100">
            <a:extLst>
              <a:ext uri="{FF2B5EF4-FFF2-40B4-BE49-F238E27FC236}">
                <a16:creationId xmlns:a16="http://schemas.microsoft.com/office/drawing/2014/main" id="{36C524E1-63DD-0CCA-7473-EC31D2572A4D}"/>
              </a:ext>
            </a:extLst>
          </p:cNvPr>
          <p:cNvGrpSpPr/>
          <p:nvPr/>
        </p:nvGrpSpPr>
        <p:grpSpPr>
          <a:xfrm rot="16200000" flipH="1">
            <a:off x="3126900" y="3023866"/>
            <a:ext cx="351458" cy="305214"/>
            <a:chOff x="2609851" y="4139406"/>
            <a:chExt cx="904875" cy="785812"/>
          </a:xfrm>
        </p:grpSpPr>
        <p:sp>
          <p:nvSpPr>
            <p:cNvPr id="10" name="Freeform 6">
              <a:extLst>
                <a:ext uri="{FF2B5EF4-FFF2-40B4-BE49-F238E27FC236}">
                  <a16:creationId xmlns:a16="http://schemas.microsoft.com/office/drawing/2014/main" id="{D81B4316-A21A-F38E-F57C-68103CB71A7A}"/>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C71084B5-CB13-50F1-A1A5-86B0CA7F2194}"/>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03">
            <a:extLst>
              <a:ext uri="{FF2B5EF4-FFF2-40B4-BE49-F238E27FC236}">
                <a16:creationId xmlns:a16="http://schemas.microsoft.com/office/drawing/2014/main" id="{11A3B537-2D6A-7914-E33F-9FDA29C00803}"/>
              </a:ext>
            </a:extLst>
          </p:cNvPr>
          <p:cNvGrpSpPr/>
          <p:nvPr/>
        </p:nvGrpSpPr>
        <p:grpSpPr>
          <a:xfrm rot="16200000" flipH="1">
            <a:off x="6628724" y="3066529"/>
            <a:ext cx="351458" cy="305214"/>
            <a:chOff x="2609851" y="4139406"/>
            <a:chExt cx="904875" cy="785812"/>
          </a:xfrm>
        </p:grpSpPr>
        <p:sp>
          <p:nvSpPr>
            <p:cNvPr id="13" name="Freeform 6">
              <a:extLst>
                <a:ext uri="{FF2B5EF4-FFF2-40B4-BE49-F238E27FC236}">
                  <a16:creationId xmlns:a16="http://schemas.microsoft.com/office/drawing/2014/main" id="{32BFDEB2-B8A4-D3E4-C0FE-D38CB073B158}"/>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F9884C0-4D79-D6BE-7B39-4404D0060F5F}"/>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06">
            <a:extLst>
              <a:ext uri="{FF2B5EF4-FFF2-40B4-BE49-F238E27FC236}">
                <a16:creationId xmlns:a16="http://schemas.microsoft.com/office/drawing/2014/main" id="{BA08DA8E-4813-9648-7F64-9B0BDACF981B}"/>
              </a:ext>
            </a:extLst>
          </p:cNvPr>
          <p:cNvGrpSpPr/>
          <p:nvPr/>
        </p:nvGrpSpPr>
        <p:grpSpPr>
          <a:xfrm rot="16200000" flipH="1">
            <a:off x="9338610" y="3117250"/>
            <a:ext cx="351458" cy="305214"/>
            <a:chOff x="2609851" y="4139406"/>
            <a:chExt cx="904875" cy="785812"/>
          </a:xfrm>
        </p:grpSpPr>
        <p:sp>
          <p:nvSpPr>
            <p:cNvPr id="16" name="Freeform 6">
              <a:extLst>
                <a:ext uri="{FF2B5EF4-FFF2-40B4-BE49-F238E27FC236}">
                  <a16:creationId xmlns:a16="http://schemas.microsoft.com/office/drawing/2014/main" id="{82B95DB6-6AD1-10BC-50BA-5D08C04110FD}"/>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A9134A78-BA76-EE2F-09E4-05ABA747C702}"/>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6">
            <a:extLst>
              <a:ext uri="{FF2B5EF4-FFF2-40B4-BE49-F238E27FC236}">
                <a16:creationId xmlns:a16="http://schemas.microsoft.com/office/drawing/2014/main" id="{10416F7A-FD3E-2B30-E640-391532316CD0}"/>
              </a:ext>
            </a:extLst>
          </p:cNvPr>
          <p:cNvGrpSpPr/>
          <p:nvPr/>
        </p:nvGrpSpPr>
        <p:grpSpPr>
          <a:xfrm>
            <a:off x="807844" y="2040454"/>
            <a:ext cx="1676632" cy="2250520"/>
            <a:chOff x="1170411" y="2796783"/>
            <a:chExt cx="1676632" cy="2250520"/>
          </a:xfrm>
        </p:grpSpPr>
        <p:grpSp>
          <p:nvGrpSpPr>
            <p:cNvPr id="19" name="Group 88">
              <a:extLst>
                <a:ext uri="{FF2B5EF4-FFF2-40B4-BE49-F238E27FC236}">
                  <a16:creationId xmlns:a16="http://schemas.microsoft.com/office/drawing/2014/main" id="{2B5BA9F2-F653-FF5E-4FC8-E5CC54B1C068}"/>
                </a:ext>
              </a:extLst>
            </p:cNvPr>
            <p:cNvGrpSpPr/>
            <p:nvPr/>
          </p:nvGrpSpPr>
          <p:grpSpPr>
            <a:xfrm>
              <a:off x="1170411" y="2796783"/>
              <a:ext cx="1676632" cy="2250520"/>
              <a:chOff x="1258656" y="2473880"/>
              <a:chExt cx="1676632" cy="2250520"/>
            </a:xfrm>
          </p:grpSpPr>
          <p:sp>
            <p:nvSpPr>
              <p:cNvPr id="22" name="Freeform 5">
                <a:extLst>
                  <a:ext uri="{FF2B5EF4-FFF2-40B4-BE49-F238E27FC236}">
                    <a16:creationId xmlns:a16="http://schemas.microsoft.com/office/drawing/2014/main" id="{055EED45-635E-6E46-33DF-F29F91B9EAE8}"/>
                  </a:ext>
                </a:extLst>
              </p:cNvPr>
              <p:cNvSpPr/>
              <p:nvPr/>
            </p:nvSpPr>
            <p:spPr>
              <a:xfrm>
                <a:off x="1258656" y="2473880"/>
                <a:ext cx="1676626" cy="888398"/>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latin typeface="Calibri" panose="020F0502020204030204" pitchFamily="34" charset="0"/>
                    <a:cs typeface="Simplified Arabic" panose="02020603050405020304" pitchFamily="18" charset="-78"/>
                  </a:rPr>
                  <a:t>لجنة</a:t>
                </a:r>
                <a:r>
                  <a:rPr lang="ar-SA" sz="1600" b="1" dirty="0">
                    <a:effectLst/>
                    <a:latin typeface="Calibri" panose="020F0502020204030204" pitchFamily="34" charset="0"/>
                    <a:ea typeface="Calibri" panose="020F0502020204030204" pitchFamily="34" charset="0"/>
                    <a:cs typeface="Simplified Arabic" panose="02020603050405020304" pitchFamily="18" charset="-78"/>
                  </a:rPr>
                  <a:t> </a:t>
                </a:r>
                <a:r>
                  <a:rPr lang="ar-SA" b="1" dirty="0">
                    <a:latin typeface="Calibri" panose="020F0502020204030204" pitchFamily="34" charset="0"/>
                    <a:cs typeface="Simplified Arabic" panose="02020603050405020304" pitchFamily="18" charset="-78"/>
                  </a:rPr>
                  <a:t>الدراسات</a:t>
                </a:r>
                <a:r>
                  <a:rPr lang="ar-SA" sz="1600" b="1" dirty="0">
                    <a:effectLst/>
                    <a:latin typeface="Calibri" panose="020F0502020204030204" pitchFamily="34" charset="0"/>
                    <a:ea typeface="Calibri" panose="020F0502020204030204" pitchFamily="34" charset="0"/>
                    <a:cs typeface="Simplified Arabic" panose="02020603050405020304" pitchFamily="18" charset="-78"/>
                  </a:rPr>
                  <a:t> </a:t>
                </a:r>
                <a:r>
                  <a:rPr lang="ar-SA" b="1" dirty="0">
                    <a:latin typeface="Calibri" panose="020F0502020204030204" pitchFamily="34" charset="0"/>
                    <a:cs typeface="Simplified Arabic" panose="02020603050405020304" pitchFamily="18" charset="-78"/>
                  </a:rPr>
                  <a:t>والأبحاث</a:t>
                </a:r>
                <a:r>
                  <a:rPr lang="ar-SA" sz="1600" b="1" dirty="0">
                    <a:effectLst/>
                    <a:latin typeface="Calibri" panose="020F0502020204030204" pitchFamily="34" charset="0"/>
                    <a:ea typeface="Calibri" panose="020F0502020204030204" pitchFamily="34" charset="0"/>
                    <a:cs typeface="Simplified Arabic" panose="02020603050405020304" pitchFamily="18" charset="-78"/>
                  </a:rPr>
                  <a:t> </a:t>
                </a:r>
                <a:r>
                  <a:rPr lang="ar-SA" b="1" dirty="0">
                    <a:latin typeface="Calibri" panose="020F0502020204030204" pitchFamily="34" charset="0"/>
                    <a:cs typeface="Simplified Arabic" panose="02020603050405020304" pitchFamily="18" charset="-78"/>
                  </a:rPr>
                  <a:t>والاستشارات</a:t>
                </a:r>
                <a:endParaRPr lang="en-US" b="1" dirty="0">
                  <a:latin typeface="Calibri" panose="020F0502020204030204" pitchFamily="34" charset="0"/>
                  <a:cs typeface="Simplified Arabic" panose="02020603050405020304" pitchFamily="18" charset="-78"/>
                </a:endParaRPr>
              </a:p>
            </p:txBody>
          </p:sp>
          <p:sp>
            <p:nvSpPr>
              <p:cNvPr id="23" name="Freeform 6">
                <a:extLst>
                  <a:ext uri="{FF2B5EF4-FFF2-40B4-BE49-F238E27FC236}">
                    <a16:creationId xmlns:a16="http://schemas.microsoft.com/office/drawing/2014/main" id="{C296DEC8-A4AD-E36A-D587-29B5281F16BA}"/>
                  </a:ext>
                </a:extLst>
              </p:cNvPr>
              <p:cNvSpPr/>
              <p:nvPr/>
            </p:nvSpPr>
            <p:spPr>
              <a:xfrm>
                <a:off x="1258656" y="3362277"/>
                <a:ext cx="1676632" cy="1362123"/>
              </a:xfrm>
              <a:custGeom>
                <a:avLst/>
                <a:gdLst>
                  <a:gd name="connsiteX0" fmla="*/ 0 w 500731"/>
                  <a:gd name="connsiteY0" fmla="*/ 0 h 439266"/>
                  <a:gd name="connsiteX1" fmla="*/ 500729 w 500731"/>
                  <a:gd name="connsiteY1" fmla="*/ 0 h 439266"/>
                  <a:gd name="connsiteX2" fmla="*/ 500731 w 500731"/>
                  <a:gd name="connsiteY2" fmla="*/ 316344 h 439266"/>
                  <a:gd name="connsiteX3" fmla="*/ 249806 w 500731"/>
                  <a:gd name="connsiteY3" fmla="*/ 439266 h 439266"/>
                  <a:gd name="connsiteX4" fmla="*/ 2 w 500731"/>
                  <a:gd name="connsiteY4" fmla="*/ 316344 h 439266"/>
                  <a:gd name="connsiteX5" fmla="*/ 0 w 500731"/>
                  <a:gd name="connsiteY5" fmla="*/ 0 h 4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31" h="439266">
                    <a:moveTo>
                      <a:pt x="0" y="0"/>
                    </a:moveTo>
                    <a:lnTo>
                      <a:pt x="500729" y="0"/>
                    </a:lnTo>
                    <a:lnTo>
                      <a:pt x="500731" y="316344"/>
                    </a:lnTo>
                    <a:lnTo>
                      <a:pt x="249806" y="439266"/>
                    </a:lnTo>
                    <a:lnTo>
                      <a:pt x="2" y="31634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sp>
          <p:nvSpPr>
            <p:cNvPr id="20" name="TextBox 109">
              <a:extLst>
                <a:ext uri="{FF2B5EF4-FFF2-40B4-BE49-F238E27FC236}">
                  <a16:creationId xmlns:a16="http://schemas.microsoft.com/office/drawing/2014/main" id="{0183BBCC-C5FF-F567-BBCF-3B38B03CB0C1}"/>
                </a:ext>
              </a:extLst>
            </p:cNvPr>
            <p:cNvSpPr txBox="1"/>
            <p:nvPr/>
          </p:nvSpPr>
          <p:spPr>
            <a:xfrm>
              <a:off x="2117389" y="3381859"/>
              <a:ext cx="145470" cy="257369"/>
            </a:xfrm>
            <a:prstGeom prst="rect">
              <a:avLst/>
            </a:prstGeom>
            <a:noFill/>
          </p:spPr>
          <p:txBody>
            <a:bodyPr wrap="none" lIns="72000" tIns="36000" rIns="72000" bIns="36000" rtlCol="0" anchor="b">
              <a:spAutoFit/>
            </a:bodyPr>
            <a:lstStyle/>
            <a:p>
              <a:pPr lvl="0" algn="just" rtl="1"/>
              <a:endParaRPr lang="en-US" sz="1200">
                <a:effectLst/>
                <a:latin typeface="Calibri" panose="020F0502020204030204" pitchFamily="34" charset="0"/>
                <a:ea typeface="Calibri" panose="020F0502020204030204" pitchFamily="34" charset="0"/>
                <a:cs typeface="Arial" panose="020B0604020202020204" pitchFamily="34" charset="0"/>
              </a:endParaRPr>
            </a:p>
          </p:txBody>
        </p:sp>
      </p:grpSp>
      <p:grpSp>
        <p:nvGrpSpPr>
          <p:cNvPr id="25" name="Group 94">
            <a:extLst>
              <a:ext uri="{FF2B5EF4-FFF2-40B4-BE49-F238E27FC236}">
                <a16:creationId xmlns:a16="http://schemas.microsoft.com/office/drawing/2014/main" id="{A14B07DA-A534-50DF-3C12-D79DE0E5BAC6}"/>
              </a:ext>
            </a:extLst>
          </p:cNvPr>
          <p:cNvGrpSpPr/>
          <p:nvPr/>
        </p:nvGrpSpPr>
        <p:grpSpPr>
          <a:xfrm>
            <a:off x="7311229" y="2096656"/>
            <a:ext cx="1557095" cy="2229949"/>
            <a:chOff x="4738396" y="2584830"/>
            <a:chExt cx="1557095" cy="2139570"/>
          </a:xfrm>
        </p:grpSpPr>
        <p:sp>
          <p:nvSpPr>
            <p:cNvPr id="28" name="Freeform 11">
              <a:extLst>
                <a:ext uri="{FF2B5EF4-FFF2-40B4-BE49-F238E27FC236}">
                  <a16:creationId xmlns:a16="http://schemas.microsoft.com/office/drawing/2014/main" id="{E38DB7A0-A544-273E-2803-4ECC47DF6163}"/>
                </a:ext>
              </a:extLst>
            </p:cNvPr>
            <p:cNvSpPr/>
            <p:nvPr/>
          </p:nvSpPr>
          <p:spPr>
            <a:xfrm>
              <a:off x="4738401" y="2584830"/>
              <a:ext cx="1557090" cy="777448"/>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a:latin typeface="Calibri" panose="020F0502020204030204" pitchFamily="34" charset="0"/>
                  <a:cs typeface="Simplified Arabic" panose="02020603050405020304" pitchFamily="18" charset="-78"/>
                </a:rPr>
                <a:t>لجنة</a:t>
              </a:r>
              <a:r>
                <a:rPr lang="ar-SA">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الجريمة</a:t>
              </a:r>
              <a:r>
                <a:rPr lang="ar-SA">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والانحراف</a:t>
              </a:r>
              <a:r>
                <a:rPr lang="ar-SA">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والعنف</a:t>
              </a:r>
              <a:endParaRPr lang="en-US" b="1">
                <a:latin typeface="Calibri" panose="020F0502020204030204" pitchFamily="34" charset="0"/>
                <a:cs typeface="Simplified Arabic" panose="02020603050405020304" pitchFamily="18" charset="-78"/>
              </a:endParaRPr>
            </a:p>
          </p:txBody>
        </p:sp>
        <p:sp>
          <p:nvSpPr>
            <p:cNvPr id="29" name="Freeform 12">
              <a:extLst>
                <a:ext uri="{FF2B5EF4-FFF2-40B4-BE49-F238E27FC236}">
                  <a16:creationId xmlns:a16="http://schemas.microsoft.com/office/drawing/2014/main" id="{9E4F72E2-A930-199C-786F-E22BB9198458}"/>
                </a:ext>
              </a:extLst>
            </p:cNvPr>
            <p:cNvSpPr/>
            <p:nvPr/>
          </p:nvSpPr>
          <p:spPr>
            <a:xfrm>
              <a:off x="4738396" y="3362277"/>
              <a:ext cx="1557095" cy="1362123"/>
            </a:xfrm>
            <a:custGeom>
              <a:avLst/>
              <a:gdLst>
                <a:gd name="connsiteX0" fmla="*/ 0 w 500731"/>
                <a:gd name="connsiteY0" fmla="*/ 0 h 439266"/>
                <a:gd name="connsiteX1" fmla="*/ 500729 w 500731"/>
                <a:gd name="connsiteY1" fmla="*/ 0 h 439266"/>
                <a:gd name="connsiteX2" fmla="*/ 500731 w 500731"/>
                <a:gd name="connsiteY2" fmla="*/ 316344 h 439266"/>
                <a:gd name="connsiteX3" fmla="*/ 249806 w 500731"/>
                <a:gd name="connsiteY3" fmla="*/ 439266 h 439266"/>
                <a:gd name="connsiteX4" fmla="*/ 2 w 500731"/>
                <a:gd name="connsiteY4" fmla="*/ 316344 h 439266"/>
                <a:gd name="connsiteX5" fmla="*/ 0 w 500731"/>
                <a:gd name="connsiteY5" fmla="*/ 0 h 4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31" h="439266">
                  <a:moveTo>
                    <a:pt x="0" y="0"/>
                  </a:moveTo>
                  <a:lnTo>
                    <a:pt x="500729" y="0"/>
                  </a:lnTo>
                  <a:lnTo>
                    <a:pt x="500731" y="316344"/>
                  </a:lnTo>
                  <a:lnTo>
                    <a:pt x="249806" y="439266"/>
                  </a:lnTo>
                  <a:lnTo>
                    <a:pt x="2" y="316344"/>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5">
            <a:extLst>
              <a:ext uri="{FF2B5EF4-FFF2-40B4-BE49-F238E27FC236}">
                <a16:creationId xmlns:a16="http://schemas.microsoft.com/office/drawing/2014/main" id="{9D415CFB-D41F-4AFB-50A5-C174F4FC3CB7}"/>
              </a:ext>
            </a:extLst>
          </p:cNvPr>
          <p:cNvGrpSpPr/>
          <p:nvPr/>
        </p:nvGrpSpPr>
        <p:grpSpPr>
          <a:xfrm>
            <a:off x="4120787" y="2078869"/>
            <a:ext cx="1676626" cy="2281766"/>
            <a:chOff x="4101790" y="2765537"/>
            <a:chExt cx="1676626" cy="2281766"/>
          </a:xfrm>
        </p:grpSpPr>
        <p:grpSp>
          <p:nvGrpSpPr>
            <p:cNvPr id="31" name="Group 91">
              <a:extLst>
                <a:ext uri="{FF2B5EF4-FFF2-40B4-BE49-F238E27FC236}">
                  <a16:creationId xmlns:a16="http://schemas.microsoft.com/office/drawing/2014/main" id="{5F498017-E447-0B2D-6106-ABCD8C423A94}"/>
                </a:ext>
              </a:extLst>
            </p:cNvPr>
            <p:cNvGrpSpPr/>
            <p:nvPr/>
          </p:nvGrpSpPr>
          <p:grpSpPr>
            <a:xfrm>
              <a:off x="4101790" y="2765537"/>
              <a:ext cx="1676626" cy="2281766"/>
              <a:chOff x="3301563" y="2442634"/>
              <a:chExt cx="1676626" cy="2281766"/>
            </a:xfrm>
          </p:grpSpPr>
          <p:sp>
            <p:nvSpPr>
              <p:cNvPr id="34" name="Freeform 8">
                <a:extLst>
                  <a:ext uri="{FF2B5EF4-FFF2-40B4-BE49-F238E27FC236}">
                    <a16:creationId xmlns:a16="http://schemas.microsoft.com/office/drawing/2014/main" id="{92DCA2AA-C567-95FA-0CC6-4809AA4E77D7}"/>
                  </a:ext>
                </a:extLst>
              </p:cNvPr>
              <p:cNvSpPr/>
              <p:nvPr/>
            </p:nvSpPr>
            <p:spPr>
              <a:xfrm>
                <a:off x="3301563" y="2442634"/>
                <a:ext cx="1676626" cy="919643"/>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b="1">
                  <a:effectLst/>
                  <a:latin typeface="Calibri" panose="020F0502020204030204" pitchFamily="34" charset="0"/>
                  <a:ea typeface="Calibri" panose="020F0502020204030204" pitchFamily="34" charset="0"/>
                  <a:cs typeface="Simplified Arabic" panose="02020603050405020304" pitchFamily="18" charset="-78"/>
                </a:endParaRPr>
              </a:p>
              <a:p>
                <a:pPr algn="ctr"/>
                <a:r>
                  <a:rPr lang="ar-SA" b="1">
                    <a:effectLst/>
                    <a:latin typeface="Calibri" panose="020F0502020204030204" pitchFamily="34" charset="0"/>
                    <a:ea typeface="Calibri" panose="020F0502020204030204" pitchFamily="34" charset="0"/>
                    <a:cs typeface="Simplified Arabic" panose="02020603050405020304" pitchFamily="18" charset="-78"/>
                  </a:rPr>
                  <a:t>لجنة التعليم والتوجيه </a:t>
                </a:r>
                <a:r>
                  <a:rPr lang="ar-SA" b="1">
                    <a:latin typeface="Calibri" panose="020F0502020204030204" pitchFamily="34" charset="0"/>
                    <a:cs typeface="Simplified Arabic" panose="02020603050405020304" pitchFamily="18" charset="-78"/>
                  </a:rPr>
                  <a:t>والإرشاد</a:t>
                </a:r>
                <a:r>
                  <a:rPr lang="ar-SA" b="1">
                    <a:effectLst/>
                    <a:latin typeface="Calibri" panose="020F0502020204030204" pitchFamily="34" charset="0"/>
                    <a:ea typeface="Calibri" panose="020F0502020204030204" pitchFamily="34" charset="0"/>
                    <a:cs typeface="Simplified Arabic" panose="02020603050405020304" pitchFamily="18" charset="-78"/>
                  </a:rPr>
                  <a:t> </a:t>
                </a:r>
                <a:endParaRPr lang="en-US" sz="1400" b="1">
                  <a:effectLst/>
                  <a:latin typeface="Calibri" panose="020F0502020204030204" pitchFamily="34" charset="0"/>
                  <a:ea typeface="Calibri" panose="020F0502020204030204" pitchFamily="34" charset="0"/>
                  <a:cs typeface="Arial" panose="020B0604020202020204" pitchFamily="34" charset="0"/>
                </a:endParaRPr>
              </a:p>
              <a:p>
                <a:pPr algn="ctr"/>
                <a:endParaRPr lang="en-US" b="1"/>
              </a:p>
            </p:txBody>
          </p:sp>
          <p:sp>
            <p:nvSpPr>
              <p:cNvPr id="35" name="Freeform 9">
                <a:extLst>
                  <a:ext uri="{FF2B5EF4-FFF2-40B4-BE49-F238E27FC236}">
                    <a16:creationId xmlns:a16="http://schemas.microsoft.com/office/drawing/2014/main" id="{45E70494-F4B2-8217-D053-F5677C221F07}"/>
                  </a:ext>
                </a:extLst>
              </p:cNvPr>
              <p:cNvSpPr/>
              <p:nvPr/>
            </p:nvSpPr>
            <p:spPr>
              <a:xfrm>
                <a:off x="3301563" y="3362277"/>
                <a:ext cx="1676621" cy="1362123"/>
              </a:xfrm>
              <a:custGeom>
                <a:avLst/>
                <a:gdLst>
                  <a:gd name="connsiteX0" fmla="*/ 0 w 500731"/>
                  <a:gd name="connsiteY0" fmla="*/ 0 h 439266"/>
                  <a:gd name="connsiteX1" fmla="*/ 500729 w 500731"/>
                  <a:gd name="connsiteY1" fmla="*/ 0 h 439266"/>
                  <a:gd name="connsiteX2" fmla="*/ 500731 w 500731"/>
                  <a:gd name="connsiteY2" fmla="*/ 316344 h 439266"/>
                  <a:gd name="connsiteX3" fmla="*/ 249806 w 500731"/>
                  <a:gd name="connsiteY3" fmla="*/ 439266 h 439266"/>
                  <a:gd name="connsiteX4" fmla="*/ 2 w 500731"/>
                  <a:gd name="connsiteY4" fmla="*/ 316344 h 439266"/>
                  <a:gd name="connsiteX5" fmla="*/ 0 w 500731"/>
                  <a:gd name="connsiteY5" fmla="*/ 0 h 4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31" h="439266">
                    <a:moveTo>
                      <a:pt x="0" y="0"/>
                    </a:moveTo>
                    <a:lnTo>
                      <a:pt x="500729" y="0"/>
                    </a:lnTo>
                    <a:lnTo>
                      <a:pt x="500731" y="316344"/>
                    </a:lnTo>
                    <a:lnTo>
                      <a:pt x="249806" y="439266"/>
                    </a:lnTo>
                    <a:lnTo>
                      <a:pt x="2" y="31634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111">
              <a:extLst>
                <a:ext uri="{FF2B5EF4-FFF2-40B4-BE49-F238E27FC236}">
                  <a16:creationId xmlns:a16="http://schemas.microsoft.com/office/drawing/2014/main" id="{79F21AD0-261A-E268-3413-03E4CD910D6B}"/>
                </a:ext>
              </a:extLst>
            </p:cNvPr>
            <p:cNvSpPr txBox="1"/>
            <p:nvPr/>
          </p:nvSpPr>
          <p:spPr>
            <a:xfrm>
              <a:off x="4685969" y="3320304"/>
              <a:ext cx="145471" cy="318924"/>
            </a:xfrm>
            <a:prstGeom prst="rect">
              <a:avLst/>
            </a:prstGeom>
            <a:noFill/>
          </p:spPr>
          <p:txBody>
            <a:bodyPr wrap="none" lIns="72000" tIns="36000" rIns="72000" bIns="36000" rtlCol="0" anchor="b">
              <a:spAutoFit/>
            </a:bodyPr>
            <a:lstStyle/>
            <a:p>
              <a:pPr algn="ctr"/>
              <a:endParaRPr lang="id-ID" sz="1600" b="1">
                <a:solidFill>
                  <a:schemeClr val="bg1"/>
                </a:solidFill>
                <a:latin typeface="A Jannat LT" panose="01000000000000000000" pitchFamily="2" charset="-78"/>
                <a:cs typeface="A Jannat LT" panose="01000000000000000000" pitchFamily="2" charset="-78"/>
              </a:endParaRPr>
            </a:p>
          </p:txBody>
        </p:sp>
      </p:grpSp>
      <p:grpSp>
        <p:nvGrpSpPr>
          <p:cNvPr id="37" name="Group 97">
            <a:extLst>
              <a:ext uri="{FF2B5EF4-FFF2-40B4-BE49-F238E27FC236}">
                <a16:creationId xmlns:a16="http://schemas.microsoft.com/office/drawing/2014/main" id="{B6E0C2D4-E9C5-EB11-DDD2-39EA7696BF65}"/>
              </a:ext>
            </a:extLst>
          </p:cNvPr>
          <p:cNvGrpSpPr/>
          <p:nvPr/>
        </p:nvGrpSpPr>
        <p:grpSpPr>
          <a:xfrm>
            <a:off x="10027975" y="2113911"/>
            <a:ext cx="1706825" cy="2271370"/>
            <a:chOff x="6268775" y="2695556"/>
            <a:chExt cx="1706825" cy="2028844"/>
          </a:xfrm>
        </p:grpSpPr>
        <p:sp>
          <p:nvSpPr>
            <p:cNvPr id="40" name="Freeform 14">
              <a:extLst>
                <a:ext uri="{FF2B5EF4-FFF2-40B4-BE49-F238E27FC236}">
                  <a16:creationId xmlns:a16="http://schemas.microsoft.com/office/drawing/2014/main" id="{07817C48-DD72-AA04-E514-920A83C0BE58}"/>
                </a:ext>
              </a:extLst>
            </p:cNvPr>
            <p:cNvSpPr/>
            <p:nvPr/>
          </p:nvSpPr>
          <p:spPr>
            <a:xfrm>
              <a:off x="6268775" y="2695556"/>
              <a:ext cx="1706819" cy="666722"/>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a:latin typeface="Calibri" panose="020F0502020204030204" pitchFamily="34" charset="0"/>
                  <a:cs typeface="Simplified Arabic" panose="02020603050405020304" pitchFamily="18" charset="-78"/>
                </a:rPr>
                <a:t>لجنة</a:t>
              </a:r>
              <a:r>
                <a:rPr lang="ar-SA" sz="1800">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الصحة</a:t>
              </a:r>
              <a:r>
                <a:rPr lang="ar-SA" sz="1800">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والبيئة</a:t>
              </a:r>
              <a:r>
                <a:rPr lang="ar-SA" sz="1800">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وجودة</a:t>
              </a:r>
              <a:r>
                <a:rPr lang="ar-SA" sz="1800">
                  <a:effectLst/>
                  <a:latin typeface="Calibri" panose="020F0502020204030204" pitchFamily="34" charset="0"/>
                  <a:ea typeface="Calibri" panose="020F0502020204030204" pitchFamily="34" charset="0"/>
                  <a:cs typeface="Simplified Arabic" panose="02020603050405020304" pitchFamily="18" charset="-78"/>
                </a:rPr>
                <a:t> </a:t>
              </a:r>
              <a:r>
                <a:rPr lang="ar-SA" b="1">
                  <a:latin typeface="Calibri" panose="020F0502020204030204" pitchFamily="34" charset="0"/>
                  <a:cs typeface="Simplified Arabic" panose="02020603050405020304" pitchFamily="18" charset="-78"/>
                </a:rPr>
                <a:t>الحياة</a:t>
              </a:r>
              <a:endParaRPr lang="en-US" b="1">
                <a:latin typeface="Calibri" panose="020F0502020204030204" pitchFamily="34" charset="0"/>
                <a:cs typeface="Simplified Arabic" panose="02020603050405020304" pitchFamily="18" charset="-78"/>
              </a:endParaRPr>
            </a:p>
          </p:txBody>
        </p:sp>
        <p:sp>
          <p:nvSpPr>
            <p:cNvPr id="41" name="Freeform 15">
              <a:extLst>
                <a:ext uri="{FF2B5EF4-FFF2-40B4-BE49-F238E27FC236}">
                  <a16:creationId xmlns:a16="http://schemas.microsoft.com/office/drawing/2014/main" id="{A8AB4A11-494D-D49A-5984-DC816C0C19B3}"/>
                </a:ext>
              </a:extLst>
            </p:cNvPr>
            <p:cNvSpPr/>
            <p:nvPr/>
          </p:nvSpPr>
          <p:spPr>
            <a:xfrm>
              <a:off x="6268776" y="3362277"/>
              <a:ext cx="1706824" cy="1362123"/>
            </a:xfrm>
            <a:custGeom>
              <a:avLst/>
              <a:gdLst>
                <a:gd name="connsiteX0" fmla="*/ 0 w 500731"/>
                <a:gd name="connsiteY0" fmla="*/ 0 h 439266"/>
                <a:gd name="connsiteX1" fmla="*/ 500729 w 500731"/>
                <a:gd name="connsiteY1" fmla="*/ 0 h 439266"/>
                <a:gd name="connsiteX2" fmla="*/ 500731 w 500731"/>
                <a:gd name="connsiteY2" fmla="*/ 316344 h 439266"/>
                <a:gd name="connsiteX3" fmla="*/ 249806 w 500731"/>
                <a:gd name="connsiteY3" fmla="*/ 439266 h 439266"/>
                <a:gd name="connsiteX4" fmla="*/ 2 w 500731"/>
                <a:gd name="connsiteY4" fmla="*/ 316344 h 439266"/>
                <a:gd name="connsiteX5" fmla="*/ 0 w 500731"/>
                <a:gd name="connsiteY5" fmla="*/ 0 h 43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731" h="439266">
                  <a:moveTo>
                    <a:pt x="0" y="0"/>
                  </a:moveTo>
                  <a:lnTo>
                    <a:pt x="500729" y="0"/>
                  </a:lnTo>
                  <a:lnTo>
                    <a:pt x="500731" y="316344"/>
                  </a:lnTo>
                  <a:lnTo>
                    <a:pt x="249806" y="439266"/>
                  </a:lnTo>
                  <a:lnTo>
                    <a:pt x="2" y="316344"/>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grpSp>
      <p:pic>
        <p:nvPicPr>
          <p:cNvPr id="2" name="Graphic 22">
            <a:extLst>
              <a:ext uri="{FF2B5EF4-FFF2-40B4-BE49-F238E27FC236}">
                <a16:creationId xmlns:a16="http://schemas.microsoft.com/office/drawing/2014/main" id="{C9B23EC0-A01C-6D62-46EE-0E449D57EEB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25174" y="3165070"/>
            <a:ext cx="720000" cy="720000"/>
          </a:xfrm>
          <a:prstGeom prst="rect">
            <a:avLst/>
          </a:prstGeom>
        </p:spPr>
      </p:pic>
      <p:pic>
        <p:nvPicPr>
          <p:cNvPr id="3" name="Graphic 26">
            <a:extLst>
              <a:ext uri="{FF2B5EF4-FFF2-40B4-BE49-F238E27FC236}">
                <a16:creationId xmlns:a16="http://schemas.microsoft.com/office/drawing/2014/main" id="{481DD933-98DA-1B3F-5619-69591844A30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599097" y="3176473"/>
            <a:ext cx="720000" cy="720000"/>
          </a:xfrm>
          <a:prstGeom prst="rect">
            <a:avLst/>
          </a:prstGeom>
        </p:spPr>
      </p:pic>
      <p:pic>
        <p:nvPicPr>
          <p:cNvPr id="7" name="Graphic 12">
            <a:extLst>
              <a:ext uri="{FF2B5EF4-FFF2-40B4-BE49-F238E27FC236}">
                <a16:creationId xmlns:a16="http://schemas.microsoft.com/office/drawing/2014/main" id="{BADBEC84-7F2D-B841-BD85-578B889ED9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10521384" y="3155222"/>
            <a:ext cx="720000" cy="720000"/>
          </a:xfrm>
          <a:prstGeom prst="rect">
            <a:avLst/>
          </a:prstGeom>
        </p:spPr>
      </p:pic>
      <p:pic>
        <p:nvPicPr>
          <p:cNvPr id="26" name="Graphic 115">
            <a:extLst>
              <a:ext uri="{FF2B5EF4-FFF2-40B4-BE49-F238E27FC236}">
                <a16:creationId xmlns:a16="http://schemas.microsoft.com/office/drawing/2014/main" id="{935BEB2B-2808-5EC5-4A0F-73A921AFDFF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7756712" y="3164024"/>
            <a:ext cx="720000" cy="720000"/>
          </a:xfrm>
          <a:prstGeom prst="rect">
            <a:avLst/>
          </a:prstGeom>
        </p:spPr>
      </p:pic>
      <p:sp>
        <p:nvSpPr>
          <p:cNvPr id="21" name="مربع نص 20">
            <a:extLst>
              <a:ext uri="{FF2B5EF4-FFF2-40B4-BE49-F238E27FC236}">
                <a16:creationId xmlns:a16="http://schemas.microsoft.com/office/drawing/2014/main" id="{60342D47-109E-3D14-D1FE-BF478D062433}"/>
              </a:ext>
            </a:extLst>
          </p:cNvPr>
          <p:cNvSpPr txBox="1"/>
          <p:nvPr/>
        </p:nvSpPr>
        <p:spPr>
          <a:xfrm>
            <a:off x="9776826" y="4680171"/>
            <a:ext cx="2339631" cy="1754326"/>
          </a:xfrm>
          <a:prstGeom prst="rect">
            <a:avLst/>
          </a:prstGeom>
          <a:noFill/>
        </p:spPr>
        <p:txBody>
          <a:bodyPr wrap="square" lIns="91440" tIns="45720" rIns="91440" bIns="45720" rtlCol="1" anchor="t">
            <a:spAutoFit/>
          </a:bodyPr>
          <a:lstStyle/>
          <a:p>
            <a:pPr algn="justLow"/>
            <a:r>
              <a:rPr lang="ar-SA" b="1" dirty="0">
                <a:solidFill>
                  <a:srgbClr val="0070C0"/>
                </a:solidFill>
                <a:cs typeface="Arial"/>
              </a:rPr>
              <a:t>تهدف إلى تقديم مبادرات مجتمعية للمستفيدين من الضمان الاجتماعي، وذوي الاحتياجات الخاصة والاخصائيين الاجتماعيين العاملين في القطاع الصحي</a:t>
            </a:r>
            <a:r>
              <a:rPr lang="ar-SA" b="1" dirty="0">
                <a:cs typeface="Arial"/>
              </a:rPr>
              <a:t>.</a:t>
            </a:r>
            <a:endParaRPr lang="en-US" b="1" dirty="0">
              <a:cs typeface="Arial"/>
            </a:endParaRPr>
          </a:p>
        </p:txBody>
      </p:sp>
      <p:sp>
        <p:nvSpPr>
          <p:cNvPr id="24" name="مربع نص 23">
            <a:extLst>
              <a:ext uri="{FF2B5EF4-FFF2-40B4-BE49-F238E27FC236}">
                <a16:creationId xmlns:a16="http://schemas.microsoft.com/office/drawing/2014/main" id="{996B1EBE-D886-4E99-9B09-4FE00EFAE085}"/>
              </a:ext>
            </a:extLst>
          </p:cNvPr>
          <p:cNvSpPr txBox="1"/>
          <p:nvPr/>
        </p:nvSpPr>
        <p:spPr>
          <a:xfrm>
            <a:off x="3739600" y="4680171"/>
            <a:ext cx="2618312" cy="1754326"/>
          </a:xfrm>
          <a:prstGeom prst="rect">
            <a:avLst/>
          </a:prstGeom>
          <a:noFill/>
        </p:spPr>
        <p:txBody>
          <a:bodyPr wrap="square" lIns="91440" tIns="45720" rIns="91440" bIns="45720" rtlCol="1" anchor="t">
            <a:spAutoFit/>
          </a:bodyPr>
          <a:lstStyle/>
          <a:p>
            <a:pPr algn="justLow"/>
            <a:r>
              <a:rPr lang="ar-SA" b="1" dirty="0">
                <a:solidFill>
                  <a:srgbClr val="0070C0"/>
                </a:solidFill>
                <a:cs typeface="Arial"/>
              </a:rPr>
              <a:t>تهدف إلى توجيه وإرشاد طلاب التعليم العام والجامعي باختيار التخصص والمسار العلمي والمهني المناسب لهم وتدريب المرشدين الطلاب العاملون في قطاع التعليم.</a:t>
            </a:r>
            <a:endParaRPr lang="en-US" b="1" dirty="0">
              <a:solidFill>
                <a:srgbClr val="0070C0"/>
              </a:solidFill>
              <a:cs typeface="Arial"/>
            </a:endParaRPr>
          </a:p>
        </p:txBody>
      </p:sp>
      <p:sp>
        <p:nvSpPr>
          <p:cNvPr id="27" name="مربع نص 26">
            <a:extLst>
              <a:ext uri="{FF2B5EF4-FFF2-40B4-BE49-F238E27FC236}">
                <a16:creationId xmlns:a16="http://schemas.microsoft.com/office/drawing/2014/main" id="{B8EAF83A-2BB3-8372-386C-4EB74BC3BE7B}"/>
              </a:ext>
            </a:extLst>
          </p:cNvPr>
          <p:cNvSpPr txBox="1"/>
          <p:nvPr/>
        </p:nvSpPr>
        <p:spPr>
          <a:xfrm>
            <a:off x="6951847" y="4631802"/>
            <a:ext cx="2824979" cy="2031325"/>
          </a:xfrm>
          <a:prstGeom prst="rect">
            <a:avLst/>
          </a:prstGeom>
          <a:noFill/>
        </p:spPr>
        <p:txBody>
          <a:bodyPr wrap="square" lIns="91440" tIns="45720" rIns="91440" bIns="45720" rtlCol="1" anchor="t">
            <a:spAutoFit/>
          </a:bodyPr>
          <a:lstStyle/>
          <a:p>
            <a:pPr algn="justLow"/>
            <a:r>
              <a:rPr lang="ar-SA" b="1" dirty="0">
                <a:solidFill>
                  <a:srgbClr val="0070C0"/>
                </a:solidFill>
                <a:cs typeface="Arial"/>
              </a:rPr>
              <a:t>تهدف إلى تقديم مبادرات مجتمعية في جوانب ومسارات العمل والمهن والدعم الاجتماعي من خلال اعداد ورش لأسر الجانحين والمستفيدين وتمكينهم لمعرفة طرق التعامل مع الحالات المستهدفة وتوعيتهم وتثقيفهم.   </a:t>
            </a:r>
            <a:endParaRPr lang="en-US" b="1" dirty="0">
              <a:solidFill>
                <a:srgbClr val="0070C0"/>
              </a:solidFill>
              <a:cs typeface="Arial"/>
            </a:endParaRPr>
          </a:p>
        </p:txBody>
      </p:sp>
      <p:sp>
        <p:nvSpPr>
          <p:cNvPr id="33" name="مربع نص 32">
            <a:extLst>
              <a:ext uri="{FF2B5EF4-FFF2-40B4-BE49-F238E27FC236}">
                <a16:creationId xmlns:a16="http://schemas.microsoft.com/office/drawing/2014/main" id="{A46D1A61-03E3-A98A-3585-88567F2CFA43}"/>
              </a:ext>
            </a:extLst>
          </p:cNvPr>
          <p:cNvSpPr txBox="1"/>
          <p:nvPr/>
        </p:nvSpPr>
        <p:spPr>
          <a:xfrm>
            <a:off x="276018" y="4715259"/>
            <a:ext cx="2618312" cy="1477328"/>
          </a:xfrm>
          <a:prstGeom prst="rect">
            <a:avLst/>
          </a:prstGeom>
          <a:noFill/>
        </p:spPr>
        <p:txBody>
          <a:bodyPr wrap="square" lIns="91440" tIns="45720" rIns="91440" bIns="45720" rtlCol="1" anchor="t">
            <a:spAutoFit/>
          </a:bodyPr>
          <a:lstStyle/>
          <a:p>
            <a:pPr algn="justLow"/>
            <a:r>
              <a:rPr lang="ar-SA" b="1" dirty="0">
                <a:solidFill>
                  <a:srgbClr val="0070C0"/>
                </a:solidFill>
                <a:cs typeface="Arial"/>
              </a:rPr>
              <a:t>تهدف إلى تقديم دراسات وأبحاث واستشارات علمية ومهنية لإفراد المجتمع ومؤسساته، وعقد شراكات مع القطاعات الحكومية والخاصة والأهلية.</a:t>
            </a:r>
            <a:endParaRPr lang="en-US" b="1" dirty="0">
              <a:solidFill>
                <a:srgbClr val="0070C0"/>
              </a:solidFill>
              <a:cs typeface="Arial"/>
            </a:endParaRPr>
          </a:p>
        </p:txBody>
      </p:sp>
      <p:pic>
        <p:nvPicPr>
          <p:cNvPr id="36" name="Audio 3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11818891"/>
      </p:ext>
    </p:extLst>
  </p:cSld>
  <p:clrMapOvr>
    <a:masterClrMapping/>
  </p:clrMapOvr>
  <mc:AlternateContent xmlns:mc="http://schemas.openxmlformats.org/markup-compatibility/2006">
    <mc:Choice xmlns:p14="http://schemas.microsoft.com/office/powerpoint/2010/main" Requires="p14">
      <p:transition spd="slow" p14:dur="1500" advTm="28814">
        <p:split orient="vert"/>
      </p:transition>
    </mc:Choice>
    <mc:Fallback>
      <p:transition spd="slow" advTm="288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5739050" cy="1603"/>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8" name="Hexagon 20">
            <a:extLst>
              <a:ext uri="{FF2B5EF4-FFF2-40B4-BE49-F238E27FC236}">
                <a16:creationId xmlns:a16="http://schemas.microsoft.com/office/drawing/2014/main" id="{50DFAF44-CD4C-273C-EE20-0197B690979E}"/>
              </a:ext>
            </a:extLst>
          </p:cNvPr>
          <p:cNvSpPr/>
          <p:nvPr/>
        </p:nvSpPr>
        <p:spPr>
          <a:xfrm>
            <a:off x="7918370" y="638629"/>
            <a:ext cx="3653463" cy="68217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اللجان </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ال</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مؤقت</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grpSp>
        <p:nvGrpSpPr>
          <p:cNvPr id="15" name="Group 106">
            <a:extLst>
              <a:ext uri="{FF2B5EF4-FFF2-40B4-BE49-F238E27FC236}">
                <a16:creationId xmlns:a16="http://schemas.microsoft.com/office/drawing/2014/main" id="{BA08DA8E-4813-9648-7F64-9B0BDACF981B}"/>
              </a:ext>
            </a:extLst>
          </p:cNvPr>
          <p:cNvGrpSpPr/>
          <p:nvPr/>
        </p:nvGrpSpPr>
        <p:grpSpPr>
          <a:xfrm rot="16200000" flipH="1">
            <a:off x="5372179" y="3122109"/>
            <a:ext cx="351458" cy="471353"/>
            <a:chOff x="2609851" y="4139406"/>
            <a:chExt cx="904875" cy="785812"/>
          </a:xfrm>
        </p:grpSpPr>
        <p:sp>
          <p:nvSpPr>
            <p:cNvPr id="16" name="Freeform 6">
              <a:extLst>
                <a:ext uri="{FF2B5EF4-FFF2-40B4-BE49-F238E27FC236}">
                  <a16:creationId xmlns:a16="http://schemas.microsoft.com/office/drawing/2014/main" id="{82B95DB6-6AD1-10BC-50BA-5D08C04110FD}"/>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7">
              <a:extLst>
                <a:ext uri="{FF2B5EF4-FFF2-40B4-BE49-F238E27FC236}">
                  <a16:creationId xmlns:a16="http://schemas.microsoft.com/office/drawing/2014/main" id="{A9134A78-BA76-EE2F-09E4-05ABA747C702}"/>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5">
            <a:extLst>
              <a:ext uri="{FF2B5EF4-FFF2-40B4-BE49-F238E27FC236}">
                <a16:creationId xmlns:a16="http://schemas.microsoft.com/office/drawing/2014/main" id="{9D415CFB-D41F-4AFB-50A5-C174F4FC3CB7}"/>
              </a:ext>
            </a:extLst>
          </p:cNvPr>
          <p:cNvGrpSpPr/>
          <p:nvPr/>
        </p:nvGrpSpPr>
        <p:grpSpPr>
          <a:xfrm>
            <a:off x="609599" y="2925371"/>
            <a:ext cx="4034508" cy="1632115"/>
            <a:chOff x="4117838" y="2755143"/>
            <a:chExt cx="1608981" cy="1672149"/>
          </a:xfrm>
        </p:grpSpPr>
        <p:sp>
          <p:nvSpPr>
            <p:cNvPr id="34" name="Freeform 8">
              <a:extLst>
                <a:ext uri="{FF2B5EF4-FFF2-40B4-BE49-F238E27FC236}">
                  <a16:creationId xmlns:a16="http://schemas.microsoft.com/office/drawing/2014/main" id="{92DCA2AA-C567-95FA-0CC6-4809AA4E77D7}"/>
                </a:ext>
              </a:extLst>
            </p:cNvPr>
            <p:cNvSpPr/>
            <p:nvPr/>
          </p:nvSpPr>
          <p:spPr>
            <a:xfrm>
              <a:off x="4117838" y="2755143"/>
              <a:ext cx="1608981" cy="876511"/>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rPr>
                <a:t>لجنة </a:t>
              </a:r>
              <a:r>
                <a:rPr kumimoji="0" lang="ar-SA" sz="2800" b="1" i="0" u="none" strike="noStrike" kern="1200" cap="none" spc="0" normalizeH="0" baseline="0" noProof="0" dirty="0" smtClean="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rPr>
                <a:t>المؤتمرات</a:t>
              </a:r>
              <a:r>
                <a:rPr kumimoji="0" lang="ar-SA" sz="2800" b="1" i="0" u="none" strike="noStrike" kern="1200" cap="none" spc="0" normalizeH="0" noProof="0" dirty="0" smtClean="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rPr>
                <a:t> والفعاليات</a:t>
              </a:r>
              <a:endPar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32" name="TextBox 111">
              <a:extLst>
                <a:ext uri="{FF2B5EF4-FFF2-40B4-BE49-F238E27FC236}">
                  <a16:creationId xmlns:a16="http://schemas.microsoft.com/office/drawing/2014/main" id="{79F21AD0-261A-E268-3413-03E4CD910D6B}"/>
                </a:ext>
              </a:extLst>
            </p:cNvPr>
            <p:cNvSpPr txBox="1"/>
            <p:nvPr/>
          </p:nvSpPr>
          <p:spPr>
            <a:xfrm>
              <a:off x="4685969" y="3320304"/>
              <a:ext cx="145471" cy="318924"/>
            </a:xfrm>
            <a:prstGeom prst="rect">
              <a:avLst/>
            </a:prstGeom>
            <a:noFill/>
          </p:spPr>
          <p:txBody>
            <a:bodyPr wrap="none" lIns="72000" tIns="36000" rIns="72000" bIns="36000" rtlCol="0" anchor="b">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id-ID" sz="1600" b="1" i="0" u="none" strike="noStrike" kern="1200" cap="none" spc="0" normalizeH="0" baseline="0" noProof="0">
                <a:ln>
                  <a:noFill/>
                </a:ln>
                <a:solidFill>
                  <a:prstClr val="white"/>
                </a:solidFill>
                <a:effectLst/>
                <a:uLnTx/>
                <a:uFillTx/>
                <a:latin typeface="A Jannat LT" panose="01000000000000000000" pitchFamily="2" charset="-78"/>
                <a:ea typeface="+mn-ea"/>
                <a:cs typeface="A Jannat LT" panose="01000000000000000000" pitchFamily="2" charset="-78"/>
              </a:endParaRPr>
            </a:p>
          </p:txBody>
        </p:sp>
        <p:pic>
          <p:nvPicPr>
            <p:cNvPr id="33" name="Graphic 123">
              <a:extLst>
                <a:ext uri="{FF2B5EF4-FFF2-40B4-BE49-F238E27FC236}">
                  <a16:creationId xmlns:a16="http://schemas.microsoft.com/office/drawing/2014/main" id="{B85167F4-D268-C617-BF89-40E1C6859A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88701" y="3887292"/>
              <a:ext cx="540000" cy="540000"/>
            </a:xfrm>
            <a:prstGeom prst="rect">
              <a:avLst/>
            </a:prstGeom>
          </p:spPr>
        </p:pic>
      </p:grpSp>
      <p:sp>
        <p:nvSpPr>
          <p:cNvPr id="40" name="Freeform 14">
            <a:extLst>
              <a:ext uri="{FF2B5EF4-FFF2-40B4-BE49-F238E27FC236}">
                <a16:creationId xmlns:a16="http://schemas.microsoft.com/office/drawing/2014/main" id="{07817C48-DD72-AA04-E514-920A83C0BE58}"/>
              </a:ext>
            </a:extLst>
          </p:cNvPr>
          <p:cNvSpPr/>
          <p:nvPr/>
        </p:nvSpPr>
        <p:spPr>
          <a:xfrm>
            <a:off x="7918370" y="2925371"/>
            <a:ext cx="3653463" cy="855526"/>
          </a:xfrm>
          <a:custGeom>
            <a:avLst/>
            <a:gdLst>
              <a:gd name="connsiteX0" fmla="*/ 0 w 500729"/>
              <a:gd name="connsiteY0" fmla="*/ 0 h 43181"/>
              <a:gd name="connsiteX1" fmla="*/ 500729 w 500729"/>
              <a:gd name="connsiteY1" fmla="*/ 0 h 43181"/>
              <a:gd name="connsiteX2" fmla="*/ 500729 w 500729"/>
              <a:gd name="connsiteY2" fmla="*/ 43181 h 43181"/>
              <a:gd name="connsiteX3" fmla="*/ 0 w 500729"/>
              <a:gd name="connsiteY3" fmla="*/ 43181 h 43181"/>
              <a:gd name="connsiteX4" fmla="*/ 0 w 500729"/>
              <a:gd name="connsiteY4" fmla="*/ 0 h 4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729" h="43181">
                <a:moveTo>
                  <a:pt x="0" y="0"/>
                </a:moveTo>
                <a:lnTo>
                  <a:pt x="500729" y="0"/>
                </a:lnTo>
                <a:lnTo>
                  <a:pt x="500729" y="43181"/>
                </a:lnTo>
                <a:lnTo>
                  <a:pt x="0" y="43181"/>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Calibri"/>
                <a:ea typeface="+mn-ea"/>
                <a:cs typeface="Simplified Arabic"/>
              </a:rPr>
              <a:t>لجنة</a:t>
            </a:r>
            <a:r>
              <a:rPr kumimoji="0" lang="ar-SA" sz="1800" b="1" i="0" u="none" strike="noStrike" kern="1200" cap="none" spc="0" normalizeH="0" baseline="0" noProof="0" dirty="0">
                <a:ln>
                  <a:noFill/>
                </a:ln>
                <a:solidFill>
                  <a:prstClr val="white"/>
                </a:solidFill>
                <a:effectLst/>
                <a:uLnTx/>
                <a:uFillTx/>
                <a:latin typeface="Calibri" panose="020F0502020204030204"/>
                <a:ea typeface="+mn-ea"/>
                <a:cs typeface="Arial"/>
              </a:rPr>
              <a:t> </a:t>
            </a:r>
            <a:r>
              <a:rPr kumimoji="0" lang="ar-SA" sz="2800" b="1" i="0" u="none" strike="noStrike" kern="1200" cap="none" spc="0" normalizeH="0" baseline="0" noProof="0" dirty="0" smtClean="0">
                <a:ln>
                  <a:noFill/>
                </a:ln>
                <a:solidFill>
                  <a:prstClr val="white"/>
                </a:solidFill>
                <a:effectLst/>
                <a:uLnTx/>
                <a:uFillTx/>
                <a:latin typeface="Calibri"/>
                <a:ea typeface="+mn-ea"/>
                <a:cs typeface="Simplified Arabic"/>
              </a:rPr>
              <a:t>التوظيف</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Simplified Arabic" panose="02020603050405020304" pitchFamily="18" charset="-78"/>
            </a:endParaRPr>
          </a:p>
        </p:txBody>
      </p:sp>
      <p:grpSp>
        <p:nvGrpSpPr>
          <p:cNvPr id="18" name="Group 103">
            <a:extLst>
              <a:ext uri="{FF2B5EF4-FFF2-40B4-BE49-F238E27FC236}">
                <a16:creationId xmlns:a16="http://schemas.microsoft.com/office/drawing/2014/main" id="{11A3B537-2D6A-7914-E33F-9FDA29C00803}"/>
              </a:ext>
            </a:extLst>
          </p:cNvPr>
          <p:cNvGrpSpPr/>
          <p:nvPr/>
        </p:nvGrpSpPr>
        <p:grpSpPr>
          <a:xfrm rot="5400000" flipH="1">
            <a:off x="6820517" y="3103786"/>
            <a:ext cx="351458" cy="508000"/>
            <a:chOff x="2609851" y="4139406"/>
            <a:chExt cx="904875" cy="785812"/>
          </a:xfrm>
        </p:grpSpPr>
        <p:sp>
          <p:nvSpPr>
            <p:cNvPr id="19" name="Freeform 6">
              <a:extLst>
                <a:ext uri="{FF2B5EF4-FFF2-40B4-BE49-F238E27FC236}">
                  <a16:creationId xmlns:a16="http://schemas.microsoft.com/office/drawing/2014/main" id="{32BFDEB2-B8A4-D3E4-C0FE-D38CB073B158}"/>
                </a:ext>
              </a:extLst>
            </p:cNvPr>
            <p:cNvSpPr>
              <a:spLocks/>
            </p:cNvSpPr>
            <p:nvPr/>
          </p:nvSpPr>
          <p:spPr bwMode="auto">
            <a:xfrm>
              <a:off x="2609851" y="4139406"/>
              <a:ext cx="454025" cy="785812"/>
            </a:xfrm>
            <a:custGeom>
              <a:avLst/>
              <a:gdLst>
                <a:gd name="T0" fmla="*/ 286 w 286"/>
                <a:gd name="T1" fmla="*/ 330 h 495"/>
                <a:gd name="T2" fmla="*/ 0 w 286"/>
                <a:gd name="T3" fmla="*/ 495 h 495"/>
                <a:gd name="T4" fmla="*/ 0 w 286"/>
                <a:gd name="T5" fmla="*/ 166 h 495"/>
                <a:gd name="T6" fmla="*/ 286 w 286"/>
                <a:gd name="T7" fmla="*/ 0 h 495"/>
                <a:gd name="T8" fmla="*/ 286 w 286"/>
                <a:gd name="T9" fmla="*/ 330 h 495"/>
              </a:gdLst>
              <a:ahLst/>
              <a:cxnLst>
                <a:cxn ang="0">
                  <a:pos x="T0" y="T1"/>
                </a:cxn>
                <a:cxn ang="0">
                  <a:pos x="T2" y="T3"/>
                </a:cxn>
                <a:cxn ang="0">
                  <a:pos x="T4" y="T5"/>
                </a:cxn>
                <a:cxn ang="0">
                  <a:pos x="T6" y="T7"/>
                </a:cxn>
                <a:cxn ang="0">
                  <a:pos x="T8" y="T9"/>
                </a:cxn>
              </a:cxnLst>
              <a:rect l="0" t="0" r="r" b="b"/>
              <a:pathLst>
                <a:path w="286" h="495">
                  <a:moveTo>
                    <a:pt x="286" y="330"/>
                  </a:moveTo>
                  <a:lnTo>
                    <a:pt x="0" y="495"/>
                  </a:lnTo>
                  <a:lnTo>
                    <a:pt x="0" y="166"/>
                  </a:lnTo>
                  <a:lnTo>
                    <a:pt x="286" y="0"/>
                  </a:lnTo>
                  <a:lnTo>
                    <a:pt x="286" y="33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7">
              <a:extLst>
                <a:ext uri="{FF2B5EF4-FFF2-40B4-BE49-F238E27FC236}">
                  <a16:creationId xmlns:a16="http://schemas.microsoft.com/office/drawing/2014/main" id="{EF9884C0-4D79-D6BE-7B39-4404D0060F5F}"/>
                </a:ext>
              </a:extLst>
            </p:cNvPr>
            <p:cNvSpPr>
              <a:spLocks/>
            </p:cNvSpPr>
            <p:nvPr/>
          </p:nvSpPr>
          <p:spPr bwMode="auto">
            <a:xfrm>
              <a:off x="3063876" y="4139406"/>
              <a:ext cx="450850" cy="785812"/>
            </a:xfrm>
            <a:custGeom>
              <a:avLst/>
              <a:gdLst>
                <a:gd name="T0" fmla="*/ 0 w 284"/>
                <a:gd name="T1" fmla="*/ 330 h 495"/>
                <a:gd name="T2" fmla="*/ 284 w 284"/>
                <a:gd name="T3" fmla="*/ 495 h 495"/>
                <a:gd name="T4" fmla="*/ 284 w 284"/>
                <a:gd name="T5" fmla="*/ 166 h 495"/>
                <a:gd name="T6" fmla="*/ 0 w 284"/>
                <a:gd name="T7" fmla="*/ 0 h 495"/>
                <a:gd name="T8" fmla="*/ 0 w 284"/>
                <a:gd name="T9" fmla="*/ 330 h 495"/>
              </a:gdLst>
              <a:ahLst/>
              <a:cxnLst>
                <a:cxn ang="0">
                  <a:pos x="T0" y="T1"/>
                </a:cxn>
                <a:cxn ang="0">
                  <a:pos x="T2" y="T3"/>
                </a:cxn>
                <a:cxn ang="0">
                  <a:pos x="T4" y="T5"/>
                </a:cxn>
                <a:cxn ang="0">
                  <a:pos x="T6" y="T7"/>
                </a:cxn>
                <a:cxn ang="0">
                  <a:pos x="T8" y="T9"/>
                </a:cxn>
              </a:cxnLst>
              <a:rect l="0" t="0" r="r" b="b"/>
              <a:pathLst>
                <a:path w="284" h="495">
                  <a:moveTo>
                    <a:pt x="0" y="330"/>
                  </a:moveTo>
                  <a:lnTo>
                    <a:pt x="284" y="495"/>
                  </a:lnTo>
                  <a:lnTo>
                    <a:pt x="284" y="166"/>
                  </a:lnTo>
                  <a:lnTo>
                    <a:pt x="0" y="0"/>
                  </a:lnTo>
                  <a:lnTo>
                    <a:pt x="0" y="33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75552405"/>
      </p:ext>
    </p:extLst>
  </p:cSld>
  <p:clrMapOvr>
    <a:masterClrMapping/>
  </p:clrMapOvr>
  <mc:AlternateContent xmlns:mc="http://schemas.openxmlformats.org/markup-compatibility/2006">
    <mc:Choice xmlns:p14="http://schemas.microsoft.com/office/powerpoint/2010/main" Requires="p14">
      <p:transition spd="slow" p14:dur="2000" advTm="11959"/>
    </mc:Choice>
    <mc:Fallback>
      <p:transition spd="slow" advTm="11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5703224" cy="23374"/>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Hexagon 20">
            <a:extLst>
              <a:ext uri="{FF2B5EF4-FFF2-40B4-BE49-F238E27FC236}">
                <a16:creationId xmlns:a16="http://schemas.microsoft.com/office/drawing/2014/main" id="{9924E39C-2B5C-C0C3-9F71-33CE782D6939}"/>
              </a:ext>
            </a:extLst>
          </p:cNvPr>
          <p:cNvSpPr/>
          <p:nvPr/>
        </p:nvSpPr>
        <p:spPr>
          <a:xfrm>
            <a:off x="7702983" y="623003"/>
            <a:ext cx="3752183" cy="71021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chemeClr val="bg1"/>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الخدمات المقدمة</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chemeClr val="bg1"/>
              </a:solidFill>
            </a:endParaRPr>
          </a:p>
        </p:txBody>
      </p:sp>
      <p:sp>
        <p:nvSpPr>
          <p:cNvPr id="7" name="Hexagon 20">
            <a:extLst>
              <a:ext uri="{FF2B5EF4-FFF2-40B4-BE49-F238E27FC236}">
                <a16:creationId xmlns:a16="http://schemas.microsoft.com/office/drawing/2014/main" id="{EAA9D223-9947-996A-E8AD-DF9CA80E33EC}"/>
              </a:ext>
            </a:extLst>
          </p:cNvPr>
          <p:cNvSpPr/>
          <p:nvPr/>
        </p:nvSpPr>
        <p:spPr>
          <a:xfrm flipH="1">
            <a:off x="4561687" y="2998228"/>
            <a:ext cx="3239308" cy="80244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cs typeface="Arial"/>
              </a:rPr>
              <a:t>المسوح الاجتماعية </a:t>
            </a:r>
            <a:endParaRPr lang="en-US" sz="2400" b="1" dirty="0">
              <a:solidFill>
                <a:schemeClr val="bg1"/>
              </a:solidFill>
              <a:latin typeface="Calibri" panose="020F0502020204030204" pitchFamily="34" charset="0"/>
              <a:cs typeface="Arial" panose="020B0604020202020204" pitchFamily="34" charset="0"/>
            </a:endParaRPr>
          </a:p>
        </p:txBody>
      </p:sp>
      <p:sp>
        <p:nvSpPr>
          <p:cNvPr id="8" name="Hexagon 20">
            <a:extLst>
              <a:ext uri="{FF2B5EF4-FFF2-40B4-BE49-F238E27FC236}">
                <a16:creationId xmlns:a16="http://schemas.microsoft.com/office/drawing/2014/main" id="{9E10D35A-D692-C8A2-B08D-27EB53E2BE3E}"/>
              </a:ext>
            </a:extLst>
          </p:cNvPr>
          <p:cNvSpPr/>
          <p:nvPr/>
        </p:nvSpPr>
        <p:spPr>
          <a:xfrm flipH="1">
            <a:off x="4628862" y="4043540"/>
            <a:ext cx="3253682" cy="81681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cs typeface="Arial"/>
              </a:rPr>
              <a:t>الندوات </a:t>
            </a:r>
            <a:r>
              <a:rPr lang="ar-SA" sz="2400" b="1">
                <a:solidFill>
                  <a:schemeClr val="bg1"/>
                </a:solidFill>
                <a:latin typeface="Calibri"/>
                <a:cs typeface="Arial"/>
              </a:rPr>
              <a:t>والمحاضرات</a:t>
            </a:r>
            <a:r>
              <a:rPr lang="ar-SA" sz="2400" b="1" dirty="0">
                <a:solidFill>
                  <a:schemeClr val="bg1"/>
                </a:solidFill>
                <a:latin typeface="Calibri"/>
                <a:cs typeface="Arial"/>
              </a:rPr>
              <a:t> </a:t>
            </a:r>
            <a:endParaRPr lang="en-US" sz="2400" b="1" dirty="0">
              <a:solidFill>
                <a:schemeClr val="bg1"/>
              </a:solidFill>
              <a:latin typeface="Calibri" panose="020F0502020204030204" pitchFamily="34" charset="0"/>
              <a:cs typeface="Arial" panose="020B0604020202020204" pitchFamily="34" charset="0"/>
            </a:endParaRPr>
          </a:p>
        </p:txBody>
      </p:sp>
      <p:sp>
        <p:nvSpPr>
          <p:cNvPr id="9" name="Hexagon 20">
            <a:extLst>
              <a:ext uri="{FF2B5EF4-FFF2-40B4-BE49-F238E27FC236}">
                <a16:creationId xmlns:a16="http://schemas.microsoft.com/office/drawing/2014/main" id="{C86348AD-2F0C-D2D0-C340-90492AAE73BB}"/>
              </a:ext>
            </a:extLst>
          </p:cNvPr>
          <p:cNvSpPr/>
          <p:nvPr/>
        </p:nvSpPr>
        <p:spPr>
          <a:xfrm flipH="1">
            <a:off x="8359631" y="4043540"/>
            <a:ext cx="3095535" cy="81681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cs typeface="Arial"/>
              </a:rPr>
              <a:t>التوجيه والإرشاد </a:t>
            </a:r>
            <a:endParaRPr lang="en-US" sz="2400" b="1" dirty="0">
              <a:solidFill>
                <a:schemeClr val="bg1"/>
              </a:solidFill>
              <a:latin typeface="Calibri" panose="020F0502020204030204" pitchFamily="34" charset="0"/>
              <a:cs typeface="Arial" panose="020B0604020202020204" pitchFamily="34" charset="0"/>
            </a:endParaRPr>
          </a:p>
        </p:txBody>
      </p:sp>
      <p:sp>
        <p:nvSpPr>
          <p:cNvPr id="10" name="Hexagon 20">
            <a:extLst>
              <a:ext uri="{FF2B5EF4-FFF2-40B4-BE49-F238E27FC236}">
                <a16:creationId xmlns:a16="http://schemas.microsoft.com/office/drawing/2014/main" id="{A002EF0D-8B5B-171F-3676-CC5E56941CDA}"/>
              </a:ext>
            </a:extLst>
          </p:cNvPr>
          <p:cNvSpPr/>
          <p:nvPr/>
        </p:nvSpPr>
        <p:spPr>
          <a:xfrm flipH="1">
            <a:off x="668408" y="2928483"/>
            <a:ext cx="3397460" cy="85995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en-US" sz="2400" b="1" dirty="0">
              <a:solidFill>
                <a:schemeClr val="bg1"/>
              </a:solidFill>
              <a:latin typeface="Calibri" panose="020F0502020204030204" pitchFamily="34" charset="0"/>
              <a:cs typeface="Arial" panose="020B0604020202020204" pitchFamily="34" charset="0"/>
            </a:endParaRPr>
          </a:p>
          <a:p>
            <a:r>
              <a:rPr lang="ar-SA" sz="16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a:t>
            </a:r>
          </a:p>
          <a:p>
            <a:endParaRPr lang="en-US" sz="1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Hexagon 20">
            <a:extLst>
              <a:ext uri="{FF2B5EF4-FFF2-40B4-BE49-F238E27FC236}">
                <a16:creationId xmlns:a16="http://schemas.microsoft.com/office/drawing/2014/main" id="{F46AD968-C57C-1D89-F578-9687A4D1DDE7}"/>
              </a:ext>
            </a:extLst>
          </p:cNvPr>
          <p:cNvSpPr/>
          <p:nvPr/>
        </p:nvSpPr>
        <p:spPr>
          <a:xfrm flipH="1">
            <a:off x="8359630" y="2997660"/>
            <a:ext cx="3138668" cy="78806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ea typeface="Calibri" panose="020F0502020204030204" pitchFamily="34" charset="0"/>
                <a:cs typeface="Arial"/>
              </a:rPr>
              <a:t>الدراسات العلمية </a:t>
            </a:r>
            <a:endParaRPr lang="ar-SA" sz="2400" b="1" dirty="0">
              <a:solidFill>
                <a:schemeClr val="bg1"/>
              </a:solidFill>
              <a:effectLst/>
              <a:latin typeface="Calibri"/>
              <a:ea typeface="Calibri" panose="020F0502020204030204" pitchFamily="34" charset="0"/>
              <a:cs typeface="Arial" panose="020B0604020202020204" pitchFamily="34" charset="0"/>
            </a:endParaRPr>
          </a:p>
        </p:txBody>
      </p:sp>
      <p:sp>
        <p:nvSpPr>
          <p:cNvPr id="13" name="Hexagon 20">
            <a:extLst>
              <a:ext uri="{FF2B5EF4-FFF2-40B4-BE49-F238E27FC236}">
                <a16:creationId xmlns:a16="http://schemas.microsoft.com/office/drawing/2014/main" id="{87DC4A27-368E-0529-1D61-63833A3C14AC}"/>
              </a:ext>
            </a:extLst>
          </p:cNvPr>
          <p:cNvSpPr/>
          <p:nvPr/>
        </p:nvSpPr>
        <p:spPr>
          <a:xfrm flipH="1">
            <a:off x="668409" y="4043540"/>
            <a:ext cx="3397460" cy="81681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cs typeface="Arial"/>
              </a:rPr>
              <a:t>المؤتمرات وورش العمل</a:t>
            </a:r>
            <a:r>
              <a:rPr lang="ar-SA" sz="2000" b="1" dirty="0">
                <a:solidFill>
                  <a:schemeClr val="bg1"/>
                </a:solidFill>
                <a:latin typeface="Calibri"/>
                <a:cs typeface="Arial"/>
              </a:rPr>
              <a:t> </a:t>
            </a:r>
            <a:endParaRPr lang="en-US" sz="2000" b="1" dirty="0">
              <a:solidFill>
                <a:schemeClr val="bg1"/>
              </a:solidFill>
              <a:latin typeface="Calibri" panose="020F0502020204030204" pitchFamily="34" charset="0"/>
              <a:cs typeface="Arial" panose="020B0604020202020204" pitchFamily="34" charset="0"/>
            </a:endParaRPr>
          </a:p>
        </p:txBody>
      </p:sp>
      <p:sp>
        <p:nvSpPr>
          <p:cNvPr id="3" name="مربع نص 2">
            <a:extLst>
              <a:ext uri="{FF2B5EF4-FFF2-40B4-BE49-F238E27FC236}">
                <a16:creationId xmlns:a16="http://schemas.microsoft.com/office/drawing/2014/main" id="{6146B078-B391-2271-AA0F-087232EF8B4F}"/>
              </a:ext>
            </a:extLst>
          </p:cNvPr>
          <p:cNvSpPr txBox="1"/>
          <p:nvPr/>
        </p:nvSpPr>
        <p:spPr>
          <a:xfrm>
            <a:off x="562632" y="3142003"/>
            <a:ext cx="3131846" cy="461665"/>
          </a:xfrm>
          <a:prstGeom prst="rect">
            <a:avLst/>
          </a:prstGeom>
          <a:noFill/>
        </p:spPr>
        <p:txBody>
          <a:bodyPr wrap="square" lIns="91440" tIns="45720" rIns="91440" bIns="45720" anchor="t">
            <a:spAutoFit/>
          </a:bodyPr>
          <a:lstStyle/>
          <a:p>
            <a:pPr algn="ctr" rtl="0"/>
            <a:r>
              <a:rPr lang="ar-SA" sz="2400" b="1" dirty="0">
                <a:solidFill>
                  <a:schemeClr val="bg1"/>
                </a:solidFill>
                <a:latin typeface="Calibri"/>
                <a:cs typeface="Arial"/>
              </a:rPr>
              <a:t>المؤشرات الاجتماعية </a:t>
            </a:r>
            <a:endParaRPr lang="ar-SA" sz="2400" b="1" dirty="0">
              <a:solidFill>
                <a:schemeClr val="bg1"/>
              </a:solidFill>
              <a:latin typeface="Calibri" panose="020F0502020204030204" pitchFamily="34" charset="0"/>
              <a:cs typeface="Arial" panose="020B0604020202020204" pitchFamily="34" charset="0"/>
            </a:endParaRPr>
          </a:p>
        </p:txBody>
      </p:sp>
      <p:sp>
        <p:nvSpPr>
          <p:cNvPr id="2" name="Hexagon 20">
            <a:extLst>
              <a:ext uri="{FF2B5EF4-FFF2-40B4-BE49-F238E27FC236}">
                <a16:creationId xmlns:a16="http://schemas.microsoft.com/office/drawing/2014/main" id="{01074B86-9997-10F4-DF03-104FB1ED4FA1}"/>
              </a:ext>
            </a:extLst>
          </p:cNvPr>
          <p:cNvSpPr/>
          <p:nvPr/>
        </p:nvSpPr>
        <p:spPr>
          <a:xfrm flipH="1">
            <a:off x="667745" y="1890603"/>
            <a:ext cx="3397458" cy="859949"/>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ea typeface="Calibri" panose="020F0502020204030204" pitchFamily="34" charset="0"/>
                <a:cs typeface="Arial"/>
              </a:rPr>
              <a:t>الاستشارات المهنية </a:t>
            </a:r>
            <a:endParaRPr lang="ar-SA" sz="2400" b="1" dirty="0">
              <a:solidFill>
                <a:schemeClr val="bg1"/>
              </a:solidFill>
              <a:effectLst/>
              <a:latin typeface="Calibri"/>
              <a:ea typeface="Calibri" panose="020F0502020204030204" pitchFamily="34" charset="0"/>
              <a:cs typeface="Arial" panose="020B0604020202020204" pitchFamily="34" charset="0"/>
            </a:endParaRPr>
          </a:p>
        </p:txBody>
      </p:sp>
      <p:sp>
        <p:nvSpPr>
          <p:cNvPr id="12" name="Hexagon 20">
            <a:extLst>
              <a:ext uri="{FF2B5EF4-FFF2-40B4-BE49-F238E27FC236}">
                <a16:creationId xmlns:a16="http://schemas.microsoft.com/office/drawing/2014/main" id="{A269BD77-7660-C78E-4CDA-5B5263D576AD}"/>
              </a:ext>
            </a:extLst>
          </p:cNvPr>
          <p:cNvSpPr/>
          <p:nvPr/>
        </p:nvSpPr>
        <p:spPr>
          <a:xfrm flipH="1">
            <a:off x="4564007" y="1962490"/>
            <a:ext cx="3239309" cy="78806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ea typeface="Calibri" panose="020F0502020204030204" pitchFamily="34" charset="0"/>
                <a:cs typeface="Arial"/>
              </a:rPr>
              <a:t>الدورات التطويرية</a:t>
            </a:r>
            <a:endParaRPr lang="en-US" sz="1600" b="1" dirty="0">
              <a:solidFill>
                <a:schemeClr val="bg1"/>
              </a:solidFill>
              <a:effectLst/>
              <a:latin typeface="Calibri"/>
              <a:ea typeface="Calibri" panose="020F0502020204030204" pitchFamily="34" charset="0"/>
              <a:cs typeface="Arial" panose="020B0604020202020204" pitchFamily="34" charset="0"/>
            </a:endParaRPr>
          </a:p>
        </p:txBody>
      </p:sp>
      <p:sp>
        <p:nvSpPr>
          <p:cNvPr id="14" name="Hexagon 20">
            <a:extLst>
              <a:ext uri="{FF2B5EF4-FFF2-40B4-BE49-F238E27FC236}">
                <a16:creationId xmlns:a16="http://schemas.microsoft.com/office/drawing/2014/main" id="{4F9EB2F1-B233-3551-B85C-6391F3183315}"/>
              </a:ext>
            </a:extLst>
          </p:cNvPr>
          <p:cNvSpPr/>
          <p:nvPr/>
        </p:nvSpPr>
        <p:spPr>
          <a:xfrm flipH="1">
            <a:off x="8359630" y="1962489"/>
            <a:ext cx="3138668" cy="78806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400" b="1" dirty="0">
                <a:solidFill>
                  <a:schemeClr val="bg1"/>
                </a:solidFill>
                <a:latin typeface="Calibri"/>
                <a:ea typeface="Calibri" panose="020F0502020204030204" pitchFamily="34" charset="0"/>
                <a:cs typeface="Arial"/>
              </a:rPr>
              <a:t>الدورات التأهيلية </a:t>
            </a:r>
            <a:endParaRPr lang="en-US" sz="1600" b="1" dirty="0">
              <a:solidFill>
                <a:schemeClr val="bg1"/>
              </a:solidFill>
              <a:effectLst/>
              <a:latin typeface="Calibri"/>
              <a:ea typeface="Calibri" panose="020F0502020204030204" pitchFamily="34" charset="0"/>
              <a:cs typeface="Arial" panose="020B0604020202020204" pitchFamily="34"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6273650"/>
      </p:ext>
    </p:extLst>
  </p:cSld>
  <p:clrMapOvr>
    <a:masterClrMapping/>
  </p:clrMapOvr>
  <mc:AlternateContent xmlns:mc="http://schemas.openxmlformats.org/markup-compatibility/2006">
    <mc:Choice xmlns:p14="http://schemas.microsoft.com/office/powerpoint/2010/main" Requires="p14">
      <p:transition spd="slow" p14:dur="2000" advTm="15928"/>
    </mc:Choice>
    <mc:Fallback>
      <p:transition spd="slow" advTm="1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ED6D7859-2B5A-119C-E5D7-10F21F4D77DF}"/>
              </a:ext>
            </a:extLst>
          </p:cNvPr>
          <p:cNvSpPr txBox="1"/>
          <p:nvPr/>
        </p:nvSpPr>
        <p:spPr>
          <a:xfrm>
            <a:off x="2668438" y="2740325"/>
            <a:ext cx="711391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r-SA" sz="6600" b="1" dirty="0">
                <a:solidFill>
                  <a:schemeClr val="accent1">
                    <a:lumMod val="75000"/>
                  </a:schemeClr>
                </a:solidFill>
                <a:cs typeface="Arial"/>
              </a:rPr>
              <a:t>بسم الله الرحمن الرحيم</a:t>
            </a:r>
            <a:endParaRPr lang="en-US" sz="6600" dirty="0">
              <a:solidFill>
                <a:schemeClr val="accent1">
                  <a:lumMod val="75000"/>
                </a:schemeClr>
              </a:solidFill>
              <a:cs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1785491"/>
      </p:ext>
    </p:extLst>
  </p:cSld>
  <p:clrMapOvr>
    <a:masterClrMapping/>
  </p:clrMapOvr>
  <mc:AlternateContent xmlns:mc="http://schemas.openxmlformats.org/markup-compatibility/2006">
    <mc:Choice xmlns:p14="http://schemas.microsoft.com/office/powerpoint/2010/main" Requires="p14">
      <p:transition spd="slow" p14:dur="2000" advTm="4061"/>
    </mc:Choice>
    <mc:Fallback>
      <p:transition spd="slow" advTm="4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320993" y="0"/>
            <a:ext cx="1858327" cy="1869217"/>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3"/>
            <a:ext cx="5643880" cy="21443"/>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مربع نص 4">
            <a:extLst>
              <a:ext uri="{FF2B5EF4-FFF2-40B4-BE49-F238E27FC236}">
                <a16:creationId xmlns:a16="http://schemas.microsoft.com/office/drawing/2014/main" id="{D18DCA5F-5C46-7A59-9BE5-E86962CF8E9F}"/>
              </a:ext>
            </a:extLst>
          </p:cNvPr>
          <p:cNvSpPr txBox="1"/>
          <p:nvPr/>
        </p:nvSpPr>
        <p:spPr>
          <a:xfrm>
            <a:off x="971684" y="5274885"/>
            <a:ext cx="9038907" cy="1477328"/>
          </a:xfrm>
          <a:prstGeom prst="rect">
            <a:avLst/>
          </a:prstGeom>
          <a:noFill/>
        </p:spPr>
        <p:txBody>
          <a:bodyPr wrap="square" lIns="91440" tIns="45720" rIns="91440" bIns="45720" rtlCol="1" anchor="t">
            <a:spAutoFit/>
          </a:bodyPr>
          <a:lstStyle/>
          <a:p>
            <a:pPr algn="just"/>
            <a:r>
              <a:rPr lang="ar-SA" sz="3600" dirty="0">
                <a:solidFill>
                  <a:schemeClr val="accent1">
                    <a:lumMod val="75000"/>
                  </a:schemeClr>
                </a:solidFill>
                <a:latin typeface="Simplified Arabic" panose="02020603050405020304" pitchFamily="18" charset="-78"/>
                <a:cs typeface="Simplified Arabic" panose="02020603050405020304" pitchFamily="18" charset="-78"/>
              </a:rPr>
              <a:t>مؤسسات المجتمع السعودي كافة الحكومية، والخاصة، والأهلية الغير ربحية. </a:t>
            </a:r>
            <a:r>
              <a:rPr lang="ar-SA" sz="3200" dirty="0">
                <a:solidFill>
                  <a:schemeClr val="accent1">
                    <a:lumMod val="75000"/>
                  </a:schemeClr>
                </a:solidFill>
                <a:latin typeface="Simplified Arabic" panose="02020603050405020304" pitchFamily="18" charset="-78"/>
                <a:cs typeface="Simplified Arabic" panose="02020603050405020304" pitchFamily="18" charset="-78"/>
              </a:rPr>
              <a:t> </a:t>
            </a:r>
            <a:endParaRPr lang="en-US" sz="3200" dirty="0">
              <a:solidFill>
                <a:schemeClr val="accent1">
                  <a:lumMod val="75000"/>
                </a:schemeClr>
              </a:solidFill>
              <a:latin typeface="Simplified Arabic" panose="02020603050405020304" pitchFamily="18" charset="-78"/>
              <a:cs typeface="Simplified Arabic" panose="02020603050405020304" pitchFamily="18" charset="-78"/>
            </a:endParaRPr>
          </a:p>
          <a:p>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7823200" y="638628"/>
            <a:ext cx="3744275"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الجهات المستفيدة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sp>
        <p:nvSpPr>
          <p:cNvPr id="13" name="Hexagon 20">
            <a:extLst>
              <a:ext uri="{FF2B5EF4-FFF2-40B4-BE49-F238E27FC236}">
                <a16:creationId xmlns:a16="http://schemas.microsoft.com/office/drawing/2014/main" id="{D23B4346-90E4-C516-B8A5-BE3832B04F80}"/>
              </a:ext>
            </a:extLst>
          </p:cNvPr>
          <p:cNvSpPr/>
          <p:nvPr/>
        </p:nvSpPr>
        <p:spPr>
          <a:xfrm flipH="1">
            <a:off x="10122783" y="1869217"/>
            <a:ext cx="1444692" cy="611366"/>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000" b="1" dirty="0">
                <a:solidFill>
                  <a:srgbClr val="FFFF00"/>
                </a:solidFill>
                <a:latin typeface="Calibri"/>
                <a:cs typeface="Arial"/>
              </a:rPr>
              <a:t>أولاً</a:t>
            </a:r>
            <a:endParaRPr lang="ar-SA" sz="1600" dirty="0">
              <a:solidFill>
                <a:srgbClr val="FFFF00"/>
              </a:solidFill>
              <a:effectLst/>
              <a:latin typeface="Calibri"/>
              <a:ea typeface="Calibri" panose="020F0502020204030204" pitchFamily="34" charset="0"/>
              <a:cs typeface="Arial"/>
            </a:endParaRPr>
          </a:p>
        </p:txBody>
      </p:sp>
      <p:sp>
        <p:nvSpPr>
          <p:cNvPr id="18" name="Hexagon 20">
            <a:extLst>
              <a:ext uri="{FF2B5EF4-FFF2-40B4-BE49-F238E27FC236}">
                <a16:creationId xmlns:a16="http://schemas.microsoft.com/office/drawing/2014/main" id="{EAEB49C0-BC03-C55A-543A-03E789A6F8AD}"/>
              </a:ext>
            </a:extLst>
          </p:cNvPr>
          <p:cNvSpPr/>
          <p:nvPr/>
        </p:nvSpPr>
        <p:spPr>
          <a:xfrm flipH="1">
            <a:off x="10122783" y="3980596"/>
            <a:ext cx="1444692" cy="59066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000" b="1" dirty="0">
                <a:solidFill>
                  <a:srgbClr val="FFFF00"/>
                </a:solidFill>
                <a:latin typeface="Calibri"/>
                <a:cs typeface="Arial"/>
              </a:rPr>
              <a:t>ثانياً</a:t>
            </a:r>
            <a:endParaRPr lang="ar-SA" dirty="0">
              <a:solidFill>
                <a:srgbClr val="FFFF00"/>
              </a:solidFill>
              <a:latin typeface="Calibri"/>
              <a:cs typeface="Arial"/>
            </a:endParaRPr>
          </a:p>
        </p:txBody>
      </p:sp>
      <p:sp>
        <p:nvSpPr>
          <p:cNvPr id="19" name="Hexagon 20">
            <a:extLst>
              <a:ext uri="{FF2B5EF4-FFF2-40B4-BE49-F238E27FC236}">
                <a16:creationId xmlns:a16="http://schemas.microsoft.com/office/drawing/2014/main" id="{93796958-4A06-E6AC-C780-D21ECCC657B3}"/>
              </a:ext>
            </a:extLst>
          </p:cNvPr>
          <p:cNvSpPr/>
          <p:nvPr/>
        </p:nvSpPr>
        <p:spPr>
          <a:xfrm flipH="1">
            <a:off x="10122784" y="5274885"/>
            <a:ext cx="1444691" cy="57240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r>
              <a:rPr lang="ar-SA" sz="2000" b="1" dirty="0">
                <a:solidFill>
                  <a:srgbClr val="FFFF00"/>
                </a:solidFill>
                <a:latin typeface="Calibri"/>
                <a:cs typeface="Arial"/>
              </a:rPr>
              <a:t>ثالثاً</a:t>
            </a:r>
            <a:endParaRPr lang="ar-SA" sz="3200" b="1" dirty="0">
              <a:solidFill>
                <a:srgbClr val="FFFF00"/>
              </a:solidFill>
              <a:latin typeface="Calibri"/>
              <a:cs typeface="Arial"/>
            </a:endParaRPr>
          </a:p>
        </p:txBody>
      </p:sp>
      <p:sp>
        <p:nvSpPr>
          <p:cNvPr id="2" name="مربع نص 1">
            <a:extLst>
              <a:ext uri="{FF2B5EF4-FFF2-40B4-BE49-F238E27FC236}">
                <a16:creationId xmlns:a16="http://schemas.microsoft.com/office/drawing/2014/main" id="{16DD0666-DCC4-30B8-62BB-EB1195F1F54F}"/>
              </a:ext>
            </a:extLst>
          </p:cNvPr>
          <p:cNvSpPr txBox="1"/>
          <p:nvPr/>
        </p:nvSpPr>
        <p:spPr>
          <a:xfrm>
            <a:off x="704641" y="1774688"/>
            <a:ext cx="9192461" cy="2585323"/>
          </a:xfrm>
          <a:prstGeom prst="rect">
            <a:avLst/>
          </a:prstGeom>
          <a:noFill/>
        </p:spPr>
        <p:txBody>
          <a:bodyPr wrap="square" lIns="91440" tIns="45720" rIns="91440" bIns="45720" rtlCol="1" anchor="t">
            <a:spAutoFit/>
          </a:bodyPr>
          <a:lstStyle/>
          <a:p>
            <a:pPr algn="just"/>
            <a:r>
              <a:rPr lang="ar-SA" sz="3600" dirty="0">
                <a:solidFill>
                  <a:schemeClr val="accent1">
                    <a:lumMod val="75000"/>
                  </a:schemeClr>
                </a:solidFill>
                <a:latin typeface="Simplified Arabic" panose="02020603050405020304" pitchFamily="18" charset="-78"/>
                <a:cs typeface="Simplified Arabic" panose="02020603050405020304" pitchFamily="18" charset="-78"/>
              </a:rPr>
              <a:t>جميع أفراد المجتمع السعودي، مع التركيز على طلاب التعليم العام والجامعي، ومستفيدي الضمان الاجتماعي، وذوي الاحتياجات والفئات الخاصة، والمفرج عنهم من المساجين، وابناء شهداء الواجب.</a:t>
            </a:r>
            <a:r>
              <a:rPr lang="ar-SA" sz="3600" dirty="0">
                <a:solidFill>
                  <a:schemeClr val="accent1">
                    <a:lumMod val="75000"/>
                  </a:schemeClr>
                </a:solidFill>
                <a:latin typeface="+mj-lt"/>
              </a:rPr>
              <a:t> </a:t>
            </a:r>
            <a:endParaRPr lang="en-US" sz="3600" dirty="0">
              <a:solidFill>
                <a:schemeClr val="accent1">
                  <a:lumMod val="75000"/>
                </a:schemeClr>
              </a:solidFill>
              <a:latin typeface="+mj-lt"/>
            </a:endParaRPr>
          </a:p>
          <a:p>
            <a:endParaRPr lang="ar-SA" dirty="0"/>
          </a:p>
        </p:txBody>
      </p:sp>
      <p:sp>
        <p:nvSpPr>
          <p:cNvPr id="3" name="مربع نص 2">
            <a:extLst>
              <a:ext uri="{FF2B5EF4-FFF2-40B4-BE49-F238E27FC236}">
                <a16:creationId xmlns:a16="http://schemas.microsoft.com/office/drawing/2014/main" id="{62DA679A-5A42-CE8B-A75E-38C03883A0EB}"/>
              </a:ext>
            </a:extLst>
          </p:cNvPr>
          <p:cNvSpPr txBox="1"/>
          <p:nvPr/>
        </p:nvSpPr>
        <p:spPr>
          <a:xfrm>
            <a:off x="320993" y="3980596"/>
            <a:ext cx="9576109" cy="1200329"/>
          </a:xfrm>
          <a:prstGeom prst="rect">
            <a:avLst/>
          </a:prstGeom>
          <a:noFill/>
        </p:spPr>
        <p:txBody>
          <a:bodyPr wrap="square" lIns="91440" tIns="45720" rIns="91440" bIns="45720" rtlCol="1" anchor="t">
            <a:spAutoFit/>
          </a:bodyPr>
          <a:lstStyle/>
          <a:p>
            <a:pPr algn="just"/>
            <a:r>
              <a:rPr lang="ar-SA" sz="3600" dirty="0">
                <a:solidFill>
                  <a:schemeClr val="accent1">
                    <a:lumMod val="75000"/>
                  </a:schemeClr>
                </a:solidFill>
                <a:latin typeface="Simplified Arabic" panose="02020603050405020304" pitchFamily="18" charset="-78"/>
                <a:cs typeface="Simplified Arabic" panose="02020603050405020304" pitchFamily="18" charset="-78"/>
              </a:rPr>
              <a:t>الاخصائيين الاجتماعيين الممارسين في القطاع الحكومي، والقطاع الخاص، والقطاع غير الربحي. </a:t>
            </a:r>
            <a:endParaRPr lang="en-US" sz="3600" dirty="0">
              <a:solidFill>
                <a:schemeClr val="accent1">
                  <a:lumMod val="75000"/>
                </a:schemeClr>
              </a:solidFill>
              <a:latin typeface="Simplified Arabic" panose="02020603050405020304" pitchFamily="18" charset="-78"/>
              <a:cs typeface="Simplified Arabic" panose="02020603050405020304" pitchFamily="18" charset="-78"/>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8578969"/>
      </p:ext>
    </p:extLst>
  </p:cSld>
  <p:clrMapOvr>
    <a:masterClrMapping/>
  </p:clrMapOvr>
  <mc:AlternateContent xmlns:mc="http://schemas.openxmlformats.org/markup-compatibility/2006">
    <mc:Choice xmlns:p14="http://schemas.microsoft.com/office/powerpoint/2010/main" Requires="p14">
      <p:transition spd="slow" p14:dur="2000" advTm="17224"/>
    </mc:Choice>
    <mc:Fallback>
      <p:transition spd="slow" advTm="1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7" idx="3"/>
          </p:cNvCxnSpPr>
          <p:nvPr/>
        </p:nvCxnSpPr>
        <p:spPr>
          <a:xfrm flipV="1">
            <a:off x="2125980" y="931617"/>
            <a:ext cx="6055360" cy="4576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9" name="مربع نص 8">
            <a:extLst>
              <a:ext uri="{FF2B5EF4-FFF2-40B4-BE49-F238E27FC236}">
                <a16:creationId xmlns:a16="http://schemas.microsoft.com/office/drawing/2014/main" id="{C7D34894-A4A4-F491-C229-F1C019E7823D}"/>
              </a:ext>
            </a:extLst>
          </p:cNvPr>
          <p:cNvSpPr txBox="1"/>
          <p:nvPr/>
        </p:nvSpPr>
        <p:spPr>
          <a:xfrm>
            <a:off x="1107803" y="1813560"/>
            <a:ext cx="10573657" cy="4524315"/>
          </a:xfrm>
          <a:prstGeom prst="rect">
            <a:avLst/>
          </a:prstGeom>
          <a:noFill/>
        </p:spPr>
        <p:txBody>
          <a:bodyPr wrap="square" lIns="91440" tIns="45720" rIns="91440" bIns="45720" rtlCol="1"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أولاً: </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العضوية في جمعية علم الاجتماع المهني عضوية مفتوحة للعموم المجتمع.</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ثانياً: </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يكون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العضو عاديًا في الجمعية حال التزامه بسداد رسوم العضوية</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ثالثاً: </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يجب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على العضو العادي في الجمعية ما يلي</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457200" marR="0" lvl="0" indent="-45720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دفع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اشتراك سنوي في الجمعية مقداره (300) ريال.</a:t>
            </a:r>
          </a:p>
          <a:p>
            <a:pPr marL="457200" marR="0" lvl="0" indent="-45720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التعاون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مع الجمعية ومنسوبيها لتحقيق أهدافها.</a:t>
            </a:r>
          </a:p>
          <a:p>
            <a:pPr marL="457200" marR="0" lvl="0" indent="-45720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عدم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القيام بأي أمر من شأنه أن يلحق ضرراً بالجمعية.</a:t>
            </a:r>
          </a:p>
          <a:p>
            <a:pPr marL="457200" marR="0" lvl="0" indent="-45720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الالتزام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بقرارات الجمعية العمومية</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p:txBody>
      </p:sp>
      <p:sp>
        <p:nvSpPr>
          <p:cNvPr id="7" name="Hexagon 20">
            <a:extLst>
              <a:ext uri="{FF2B5EF4-FFF2-40B4-BE49-F238E27FC236}">
                <a16:creationId xmlns:a16="http://schemas.microsoft.com/office/drawing/2014/main" id="{D75368DF-6093-60AF-E59C-C71FAD6E02EB}"/>
              </a:ext>
            </a:extLst>
          </p:cNvPr>
          <p:cNvSpPr/>
          <p:nvPr/>
        </p:nvSpPr>
        <p:spPr>
          <a:xfrm>
            <a:off x="8181340" y="616458"/>
            <a:ext cx="3500120" cy="630317"/>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العضوية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0020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609">
        <p159:morph option="byObject"/>
      </p:transition>
    </mc:Choice>
    <mc:Fallback>
      <p:transition spd="slow" advTm="156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225040" y="972457"/>
            <a:ext cx="6019074" cy="3420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B40AA34F-4F23-F689-B9C2-36A619926A6E}"/>
              </a:ext>
            </a:extLst>
          </p:cNvPr>
          <p:cNvSpPr txBox="1"/>
          <p:nvPr/>
        </p:nvSpPr>
        <p:spPr>
          <a:xfrm>
            <a:off x="2072640" y="1694312"/>
            <a:ext cx="9707880" cy="4801314"/>
          </a:xfrm>
          <a:prstGeom prst="rect">
            <a:avLst/>
          </a:prstGeom>
          <a:noFill/>
        </p:spPr>
        <p:txBody>
          <a:bodyPr wrap="square" lIns="91440" tIns="45720" rIns="91440" bIns="45720" rtlCol="1"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رابعاً: يحق </a:t>
            </a:r>
            <a:r>
              <a:rPr kumimoji="0" lang="ar-SA" sz="32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للعضو العادي ما يأتي: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حق </a:t>
            </a:r>
            <a:r>
              <a:rPr kumimoji="0" lang="ar-SA" sz="32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الحضور والتصويت في الجمعية العمومية.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تلقي </a:t>
            </a:r>
            <a:r>
              <a:rPr kumimoji="0" lang="ar-SA" sz="32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المعلومات الأساسية عن نشاطات الجمعية بشكل </a:t>
            </a: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دوري.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الاطلاع </a:t>
            </a:r>
            <a:r>
              <a:rPr kumimoji="0" lang="ar-SA" sz="32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على المحاضر والمستندات المالية في مقر الجمعية.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دعوة </a:t>
            </a:r>
            <a:r>
              <a:rPr kumimoji="0" lang="ar-SA" sz="32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الجمعية العمومية للانعقاد لاجتماع غير عادي بالتضامن مع 25% من الأعضاء الذين لهم حق حضور الجمعية العمومية.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الحق </a:t>
            </a:r>
            <a:r>
              <a:rPr kumimoji="0" lang="ar-SA" sz="32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في الإنابة كتابةً لأحد الأعضاء لتمثيله في حضور الجمعية العمومية وفقًا للأحكام التي حددتها المادة (الحادية والعشرين) من اللائحة التنفيذية لنظام الجمعيات والمؤسسات الأهلية."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8069942" y="628633"/>
            <a:ext cx="3710578"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العضوية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18566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027">
        <p159:morph option="byObject"/>
      </p:transition>
    </mc:Choice>
    <mc:Fallback>
      <p:transition spd="slow" advTm="160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7" idx="3"/>
          </p:cNvCxnSpPr>
          <p:nvPr/>
        </p:nvCxnSpPr>
        <p:spPr>
          <a:xfrm flipV="1">
            <a:off x="2072640" y="978112"/>
            <a:ext cx="5959256" cy="2"/>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DCE7A99E-59FC-F8E9-A59C-575C8224FFAC}"/>
              </a:ext>
            </a:extLst>
          </p:cNvPr>
          <p:cNvSpPr txBox="1"/>
          <p:nvPr/>
        </p:nvSpPr>
        <p:spPr>
          <a:xfrm>
            <a:off x="1407886" y="1585782"/>
            <a:ext cx="10326914" cy="4832092"/>
          </a:xfrm>
          <a:prstGeom prst="rect">
            <a:avLst/>
          </a:prstGeom>
          <a:noFill/>
        </p:spPr>
        <p:txBody>
          <a:bodyPr wrap="square" lIns="91440" tIns="45720" rIns="91440" bIns="45720" rtlCol="1"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خامساً: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يكون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العضو داعمًا إذا التزم بسداد العضوية العادية إضافة إلى تبرعه للجمعية من حسابه الخاص بمبلغ لا يقل عن (100.000) مئة ألف ريال سعودي.</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سادساً: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يجب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على العضو الداعم في الجمعية ما يلي: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دفع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اشتراك سنوي في الجمعية مقداره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(300) ريال.</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تبرع العضو للجمعية من حسابه الخاص بمبلغ لا يقل عن (100.000) مئة ألف ريال سعودي غير مقيدة خلال مدة مجلس الإدارة القائم قبل تاريخ بدء الانتخابات التي تليه بعشرة أيام عمل، وفي حال وقوع التبرع بعد هذا التاريخ أو في ظل وجود مجلس إدارة مؤقت فيرحل احتساب هذا التبرع لأول انتخابات تجري بعد تاريخ التبرع.</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التعاون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مع الجمعية ومنسوبيها لتحقيق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أهدافها.</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عدم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القيام بأي أمر من شأنه أن يلحق ضرراً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بالجمعية.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الالتزام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بقرارات الجمعية العمومية.</a:t>
            </a:r>
          </a:p>
        </p:txBody>
      </p:sp>
      <p:sp>
        <p:nvSpPr>
          <p:cNvPr id="7" name="Hexagon 20">
            <a:extLst>
              <a:ext uri="{FF2B5EF4-FFF2-40B4-BE49-F238E27FC236}">
                <a16:creationId xmlns:a16="http://schemas.microsoft.com/office/drawing/2014/main" id="{D75368DF-6093-60AF-E59C-C71FAD6E02EB}"/>
              </a:ext>
            </a:extLst>
          </p:cNvPr>
          <p:cNvSpPr/>
          <p:nvPr/>
        </p:nvSpPr>
        <p:spPr>
          <a:xfrm>
            <a:off x="8031896" y="617184"/>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العضوية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02251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7275">
        <p159:morph option="byObject"/>
      </p:transition>
    </mc:Choice>
    <mc:Fallback>
      <p:transition spd="slow" advTm="17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072640" y="978112"/>
            <a:ext cx="594867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03200" y="1338529"/>
            <a:ext cx="11577320" cy="5539978"/>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سابعاً: يحق </a:t>
            </a:r>
            <a:r>
              <a:rPr kumimoji="0" lang="ar-SA" sz="28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للعضو الداعم ما يأتي: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حق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الحضور والتصويت في الجمعية العمومية على أن يكون للداعم حقوق العضو العادي مضافًا إليها الحق في التصويت في انتخابات مجلس إدارة الجمعية بعدد من الأصوات توازي مجموع ما دفعه من رسوم العضوية والتبرعات غير المقيدة خلال مدَّة مجلس الإدارة القائم قبل بدء الانتخابات التي تليه بعشرة أيام عمل مقسومًا على قيمة رسم العضوية العادية وذلك للترشيح في دورة انتخابات واحدة.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في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حال كان العضو الداعم شخصية اعتبارية فيمثلها في التصويت والحقوق الممثل النظامي الذي يعينه صاحب الصلاحية في الشخصية الاعتبارية وفقًا للمادة (العاشرة) من اللائحة التنفيذية.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تلقي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المعلومات الأساسية عن نشاطات الجمعية بشكل دوري.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الاطلاع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على المحاضر والمستندات المالية في مقر الجمعية.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دعوة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الجمعية العمومية للانعقاد لاجتماع غير عادي بالتضامن مع 25% من الأعضاء الذين لهم حق حضور الجمعية العمومية.</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7813766" y="652974"/>
            <a:ext cx="3966754" cy="650276"/>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العضوية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135687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759">
        <p159:morph option="byObject"/>
      </p:transition>
    </mc:Choice>
    <mc:Fallback>
      <p:transition spd="slow" advTm="15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072640" y="1129552"/>
            <a:ext cx="6229531"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7425CFA0-8AAD-7850-F275-2EF2DD94F39D}"/>
              </a:ext>
            </a:extLst>
          </p:cNvPr>
          <p:cNvSpPr txBox="1"/>
          <p:nvPr/>
        </p:nvSpPr>
        <p:spPr>
          <a:xfrm>
            <a:off x="411480" y="1648329"/>
            <a:ext cx="11595427" cy="7786747"/>
          </a:xfrm>
          <a:prstGeom prst="rect">
            <a:avLst/>
          </a:prstGeom>
          <a:noFill/>
        </p:spPr>
        <p:txBody>
          <a:bodyPr wrap="square" lIns="91440" tIns="45720" rIns="91440" bIns="45720" anchor="t">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ثامناً: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يكون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عضوًا فخريًا من يرى مجلس الإدارة منحه عضوية فخرية في المجلس من ذوي المكانة والرأي ممن أدّوا خدمات جليلة للدولة أو للجمعية أو ممن لهم نشاط مرموق في المجال العام، كما يجوز لمجلس الإدارة سحبها شريطة الالتزام بما يلي:</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لا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يعد العضو الفخري عضوًا من أعضاء مجلس الإدارة ولا تنطبق عليه الالتزامات والحقوق التي يتمتع بها أعضاء مجلس الإدارة.</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يكون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للعضو الفخري حق المناقشة في اجتماعات مجلس الإدارة، دون التصويت ولا يثبت بحضوره صحة الانعقاد.</a:t>
            </a:r>
          </a:p>
          <a:p>
            <a:pPr marL="514350" marR="0" lvl="0" indent="-514350" algn="just" defTabSz="914400" rtl="1" eaLnBrk="1" fontAlgn="auto" latinLnBrk="0" hangingPunct="1">
              <a:lnSpc>
                <a:spcPct val="100000"/>
              </a:lnSpc>
              <a:spcBef>
                <a:spcPts val="0"/>
              </a:spcBef>
              <a:spcAft>
                <a:spcPts val="0"/>
              </a:spcAft>
              <a:buClrTx/>
              <a:buSzTx/>
              <a:buFont typeface="+mj-lt"/>
              <a:buAutoNum type="arabicPeriod"/>
              <a:tabLst/>
              <a:defRPr/>
            </a:pP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تزويد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المركز بنسخة من قرار مجلس الإدارة الخاص بمنح العضوية الفخرية في المجلس أو سحبها مشتملا على أسماء الأعضاء الفخريين وصفاتهم، ومبررات ذلك.</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تاسعاً: </a:t>
            </a:r>
            <a:r>
              <a:rPr kumimoji="0" lang="ar-SA" sz="28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إذا </a:t>
            </a:r>
            <a:r>
              <a:rPr kumimoji="0" lang="ar-SA" sz="28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rPr>
              <a:t>كان العضو شخصية اعتبارية فيمثلها في التصويت والحقوق الممثل النظامي الذي يعينه صاحب الصلاحية في الشخصية الاعتبارية وفقًا للمادة (العاشرة) من اللائحة التنفيذية.</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a:endParaRPr>
          </a:p>
        </p:txBody>
      </p:sp>
      <p:sp>
        <p:nvSpPr>
          <p:cNvPr id="8" name="Hexagon 20">
            <a:extLst>
              <a:ext uri="{FF2B5EF4-FFF2-40B4-BE49-F238E27FC236}">
                <a16:creationId xmlns:a16="http://schemas.microsoft.com/office/drawing/2014/main" id="{D75368DF-6093-60AF-E59C-C71FAD6E02EB}"/>
              </a:ext>
            </a:extLst>
          </p:cNvPr>
          <p:cNvSpPr/>
          <p:nvPr/>
        </p:nvSpPr>
        <p:spPr>
          <a:xfrm>
            <a:off x="7910286" y="773633"/>
            <a:ext cx="4096621" cy="71183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شروط العضوية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78208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003">
        <p159:morph option="byObject"/>
      </p:transition>
    </mc:Choice>
    <mc:Fallback>
      <p:transition spd="slow" advTm="160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7" idx="3"/>
          </p:cNvCxnSpPr>
          <p:nvPr/>
        </p:nvCxnSpPr>
        <p:spPr>
          <a:xfrm>
            <a:off x="2179320" y="878612"/>
            <a:ext cx="5237480" cy="21444"/>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B40AA34F-4F23-F689-B9C2-36A619926A6E}"/>
              </a:ext>
            </a:extLst>
          </p:cNvPr>
          <p:cNvSpPr txBox="1"/>
          <p:nvPr/>
        </p:nvSpPr>
        <p:spPr>
          <a:xfrm>
            <a:off x="1716624" y="1657446"/>
            <a:ext cx="9403080" cy="4678204"/>
          </a:xfrm>
          <a:prstGeom prst="rect">
            <a:avLst/>
          </a:prstGeom>
          <a:noFill/>
        </p:spPr>
        <p:txBody>
          <a:bodyPr wrap="square" lIns="91440" tIns="45720" rIns="91440" bIns="45720" rtlCol="1" anchor="t">
            <a:spAutoFit/>
          </a:bodyPr>
          <a:lstStyle/>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فتح ملف المنشأة في مكتب العمل.</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فتح ملف المنشأة في التأمينات الاجتماعية.</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فتح الحساب البنكي للجمعية. </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تأمين مقر مؤقت للجمعية</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اعتماد </a:t>
            </a: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العنوان الوطني للجمعية. </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rPr>
              <a:t>اعتماد شعار الجمعية بعد التصويت عليه من قبل أعضاء الجمعية.</a:t>
            </a: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7416800" y="539128"/>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9487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740">
        <p159:morph option="byObject"/>
      </p:transition>
    </mc:Choice>
    <mc:Fallback>
      <p:transition spd="slow" advTm="8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3"/>
            <a:ext cx="5629366" cy="23373"/>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B40AA34F-4F23-F689-B9C2-36A619926A6E}"/>
              </a:ext>
            </a:extLst>
          </p:cNvPr>
          <p:cNvSpPr txBox="1"/>
          <p:nvPr/>
        </p:nvSpPr>
        <p:spPr>
          <a:xfrm>
            <a:off x="1745653" y="1367160"/>
            <a:ext cx="9403080" cy="5232202"/>
          </a:xfrm>
          <a:prstGeom prst="rect">
            <a:avLst/>
          </a:prstGeom>
          <a:noFill/>
        </p:spPr>
        <p:txBody>
          <a:bodyPr wrap="square" lIns="91440" tIns="45720" rIns="91440" bIns="45720" rtlCol="1" anchor="t">
            <a:spAutoFit/>
          </a:bodyPr>
          <a:lstStyle/>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حساب وتفعيله في منصة قوى.</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حساب وتفعيله في منصة العمل التطوعي.</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حساب وتفعيله في منصة الوطنية جدارة.</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حساب وتفعيله في منصة اعتماد الحكومية. </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السجل التجاري الرئيسي للجمعية.</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فتح حساب وتفعيله في المنصة الوطنية للتبرعات ( تبرع ). </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تسجيل الموقع الالكتروني في النطاقات السعودية. </a:t>
            </a:r>
          </a:p>
          <a:p>
            <a:pPr marL="571500" lvl="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إقرار خطة استثمار أموال الجمعية واقتراح مجالاته.</a:t>
            </a: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7474858" y="660399"/>
            <a:ext cx="3673876" cy="70676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329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807">
        <p159:morph option="byObject"/>
      </p:transition>
    </mc:Choice>
    <mc:Fallback>
      <p:transition spd="slow" advTm="88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006737"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B40AA34F-4F23-F689-B9C2-36A619926A6E}"/>
              </a:ext>
            </a:extLst>
          </p:cNvPr>
          <p:cNvSpPr txBox="1"/>
          <p:nvPr/>
        </p:nvSpPr>
        <p:spPr>
          <a:xfrm>
            <a:off x="1716624" y="1502688"/>
            <a:ext cx="9403080" cy="5355312"/>
          </a:xfrm>
          <a:prstGeom prst="rect">
            <a:avLst/>
          </a:prstGeom>
          <a:noFill/>
        </p:spPr>
        <p:txBody>
          <a:bodyPr wrap="square" lIns="91440" tIns="45720" rIns="91440" bIns="45720" rtlCol="1" anchor="t">
            <a:spAutoFit/>
          </a:bodyPr>
          <a:lstStyle/>
          <a:p>
            <a:pPr marL="457200" lvl="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إنشاء قاعدة بيانات لأعضاء الجمعية، والجهات الحكومية والخاصة والقطاع غير الربحي.</a:t>
            </a:r>
          </a:p>
          <a:p>
            <a:pPr marL="457200" lvl="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إنشاء الموقع الالكتروني للجمعية في نطاقات السعودية، والاستفادة من مبادرة الاتصالات السعودية في إنشاء المواقع الإلكترونية ( psa.org.sa ).</a:t>
            </a:r>
          </a:p>
          <a:p>
            <a:pPr marL="457200" lvl="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الاستفادة من مبادرة الاتصالات السعودية </a:t>
            </a:r>
            <a:r>
              <a:rPr lang="ar-SA" sz="3600" dirty="0" smtClean="0">
                <a:solidFill>
                  <a:srgbClr val="002060"/>
                </a:solidFill>
                <a:latin typeface="Simplified Arabic" panose="02020603050405020304" pitchFamily="18" charset="-78"/>
                <a:cs typeface="Simplified Arabic" panose="02020603050405020304" pitchFamily="18" charset="-78"/>
              </a:rPr>
              <a:t>بالشراكة مع شركة  </a:t>
            </a:r>
            <a:r>
              <a:rPr lang="ar-SA" sz="3600" dirty="0">
                <a:solidFill>
                  <a:srgbClr val="002060"/>
                </a:solidFill>
                <a:latin typeface="Simplified Arabic" panose="02020603050405020304" pitchFamily="18" charset="-78"/>
                <a:cs typeface="Simplified Arabic" panose="02020603050405020304" pitchFamily="18" charset="-78"/>
              </a:rPr>
              <a:t>التحول التقني، وذلك بإنشاء </a:t>
            </a:r>
            <a:r>
              <a:rPr lang="ar-SA" sz="3600" dirty="0" smtClean="0">
                <a:solidFill>
                  <a:srgbClr val="002060"/>
                </a:solidFill>
                <a:latin typeface="Simplified Arabic" panose="02020603050405020304" pitchFamily="18" charset="-78"/>
                <a:cs typeface="Simplified Arabic" panose="02020603050405020304" pitchFamily="18" charset="-78"/>
              </a:rPr>
              <a:t>منصة </a:t>
            </a:r>
            <a:r>
              <a:rPr lang="ar-SA" sz="3600" dirty="0">
                <a:solidFill>
                  <a:srgbClr val="002060"/>
                </a:solidFill>
                <a:latin typeface="Simplified Arabic" panose="02020603050405020304" pitchFamily="18" charset="-78"/>
                <a:cs typeface="Simplified Arabic" panose="02020603050405020304" pitchFamily="18" charset="-78"/>
              </a:rPr>
              <a:t>الاستشارات، </a:t>
            </a:r>
            <a:r>
              <a:rPr lang="ar-SA" sz="3600" dirty="0" smtClean="0">
                <a:solidFill>
                  <a:srgbClr val="002060"/>
                </a:solidFill>
                <a:latin typeface="Simplified Arabic" panose="02020603050405020304" pitchFamily="18" charset="-78"/>
                <a:cs typeface="Simplified Arabic" panose="02020603050405020304" pitchFamily="18" charset="-78"/>
              </a:rPr>
              <a:t>ومنصة التدريب، ومنصة </a:t>
            </a:r>
            <a:r>
              <a:rPr lang="ar-SA" sz="3600" dirty="0">
                <a:solidFill>
                  <a:srgbClr val="002060"/>
                </a:solidFill>
                <a:latin typeface="Simplified Arabic" panose="02020603050405020304" pitchFamily="18" charset="-78"/>
                <a:cs typeface="Simplified Arabic" panose="02020603050405020304" pitchFamily="18" charset="-78"/>
              </a:rPr>
              <a:t>كيان ل</a:t>
            </a:r>
            <a:r>
              <a:rPr lang="ar-SA" sz="3600" dirty="0" smtClean="0">
                <a:solidFill>
                  <a:srgbClr val="002060"/>
                </a:solidFill>
                <a:latin typeface="Simplified Arabic" panose="02020603050405020304" pitchFamily="18" charset="-78"/>
                <a:cs typeface="Simplified Arabic" panose="02020603050405020304" pitchFamily="18" charset="-78"/>
              </a:rPr>
              <a:t>لاعمال </a:t>
            </a:r>
            <a:r>
              <a:rPr lang="ar-SA" sz="3600" dirty="0">
                <a:solidFill>
                  <a:srgbClr val="002060"/>
                </a:solidFill>
                <a:latin typeface="Simplified Arabic" panose="02020603050405020304" pitchFamily="18" charset="-78"/>
                <a:cs typeface="Simplified Arabic" panose="02020603050405020304" pitchFamily="18" charset="-78"/>
              </a:rPr>
              <a:t>الادارية </a:t>
            </a:r>
            <a:r>
              <a:rPr lang="ar-SA" sz="3600" dirty="0" smtClean="0">
                <a:solidFill>
                  <a:srgbClr val="002060"/>
                </a:solidFill>
                <a:latin typeface="Simplified Arabic" panose="02020603050405020304" pitchFamily="18" charset="-78"/>
                <a:cs typeface="Simplified Arabic" panose="02020603050405020304" pitchFamily="18" charset="-78"/>
              </a:rPr>
              <a:t>والمالية، ومنصة إدارة العضويات.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7765143" y="605170"/>
            <a:ext cx="3354561" cy="74588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0775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559">
        <p159:morph option="byObject"/>
      </p:transition>
    </mc:Choice>
    <mc:Fallback>
      <p:transition spd="slow" advTm="15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558280" cy="23374"/>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DCE7A99E-59FC-F8E9-A59C-575C8224FFAC}"/>
              </a:ext>
            </a:extLst>
          </p:cNvPr>
          <p:cNvSpPr txBox="1"/>
          <p:nvPr/>
        </p:nvSpPr>
        <p:spPr>
          <a:xfrm>
            <a:off x="1494972" y="1511826"/>
            <a:ext cx="9874001" cy="4524315"/>
          </a:xfrm>
          <a:prstGeom prst="rect">
            <a:avLst/>
          </a:prstGeom>
          <a:noFill/>
        </p:spPr>
        <p:txBody>
          <a:bodyPr wrap="square" lIns="91440" tIns="45720" rIns="91440" bIns="45720" rtlCol="1" anchor="t">
            <a:spAutoFit/>
          </a:bodyPr>
          <a:lstStyle/>
          <a:p>
            <a:pPr algn="just"/>
            <a:r>
              <a:rPr lang="ar-SA" sz="3600" b="1" dirty="0">
                <a:solidFill>
                  <a:srgbClr val="002060"/>
                </a:solidFill>
                <a:latin typeface="Simplified Arabic" panose="02020603050405020304" pitchFamily="18" charset="-78"/>
                <a:cs typeface="Simplified Arabic" panose="02020603050405020304" pitchFamily="18" charset="-78"/>
              </a:rPr>
              <a:t>إنشاء حسابات التواصل الاجتماعي للجمعية</a:t>
            </a:r>
            <a:r>
              <a:rPr lang="ar-SA" sz="3600" dirty="0" smtClean="0">
                <a:solidFill>
                  <a:srgbClr val="002060"/>
                </a:solidFill>
                <a:latin typeface="Simplified Arabic" panose="02020603050405020304" pitchFamily="18" charset="-78"/>
                <a:cs typeface="Simplified Arabic" panose="02020603050405020304" pitchFamily="18" charset="-78"/>
              </a:rPr>
              <a:t>:</a:t>
            </a:r>
            <a:endParaRPr lang="ar-SA" sz="3600" dirty="0">
              <a:solidFill>
                <a:srgbClr val="002060"/>
              </a:solidFill>
              <a:latin typeface="Simplified Arabic" panose="02020603050405020304" pitchFamily="18" charset="-78"/>
              <a:cs typeface="Simplified Arabic" panose="02020603050405020304" pitchFamily="18" charset="-78"/>
            </a:endParaRPr>
          </a:p>
          <a:p>
            <a:pPr indent="-457200" algn="just">
              <a:spcBef>
                <a:spcPts val="0"/>
              </a:spcBef>
              <a:buFont typeface="Wingdings" panose="05000000000000000000" pitchFamily="2" charset="2"/>
              <a:buChar char="Ø"/>
            </a:pPr>
            <a:r>
              <a:rPr lang="ar-SA" sz="3600" dirty="0">
                <a:solidFill>
                  <a:srgbClr val="002060"/>
                </a:solidFill>
                <a:latin typeface="Calibri"/>
                <a:ea typeface="Calibri" panose="020F0502020204030204" pitchFamily="34" charset="0"/>
                <a:cs typeface="Simplified Arabic"/>
              </a:rPr>
              <a:t>الايميل </a:t>
            </a:r>
            <a:r>
              <a:rPr lang="en-US" sz="3600" dirty="0">
                <a:solidFill>
                  <a:srgbClr val="002060"/>
                </a:solidFill>
                <a:latin typeface="Simplified Arabic"/>
                <a:ea typeface="Calibri" panose="020F0502020204030204" pitchFamily="34" charset="0"/>
                <a:cs typeface="Arial"/>
              </a:rPr>
              <a:t>info@psa.org.sa</a:t>
            </a:r>
          </a:p>
          <a:p>
            <a:pPr indent="-457200" algn="just">
              <a:spcBef>
                <a:spcPts val="0"/>
              </a:spcBef>
              <a:buFont typeface="Wingdings" panose="05000000000000000000" pitchFamily="2" charset="2"/>
              <a:buChar char="Ø"/>
            </a:pPr>
            <a:r>
              <a:rPr lang="ar-SA" sz="3600" dirty="0" smtClean="0">
                <a:solidFill>
                  <a:srgbClr val="002060"/>
                </a:solidFill>
                <a:latin typeface="Calibri"/>
                <a:ea typeface="Calibri" panose="020F0502020204030204" pitchFamily="34" charset="0"/>
                <a:cs typeface="Simplified Arabic"/>
              </a:rPr>
              <a:t>قناة </a:t>
            </a:r>
            <a:r>
              <a:rPr lang="ar-SA" sz="3600" dirty="0">
                <a:solidFill>
                  <a:srgbClr val="002060"/>
                </a:solidFill>
                <a:latin typeface="Calibri"/>
                <a:ea typeface="Calibri" panose="020F0502020204030204" pitchFamily="34" charset="0"/>
                <a:cs typeface="Simplified Arabic"/>
              </a:rPr>
              <a:t>اليوتيوب @</a:t>
            </a:r>
            <a:r>
              <a:rPr lang="en-US" sz="3600" dirty="0" err="1">
                <a:solidFill>
                  <a:srgbClr val="002060"/>
                </a:solidFill>
                <a:latin typeface="Simplified Arabic"/>
                <a:ea typeface="Calibri" panose="020F0502020204030204" pitchFamily="34" charset="0"/>
                <a:cs typeface="Arial"/>
              </a:rPr>
              <a:t>sociologyassoc</a:t>
            </a:r>
            <a:endParaRPr lang="en-US" sz="3600" dirty="0">
              <a:solidFill>
                <a:srgbClr val="002060"/>
              </a:solidFill>
              <a:latin typeface="Simplified Arabic"/>
              <a:ea typeface="Calibri" panose="020F0502020204030204" pitchFamily="34" charset="0"/>
              <a:cs typeface="Arial"/>
            </a:endParaRPr>
          </a:p>
          <a:p>
            <a:pPr indent="-457200" algn="just">
              <a:spcBef>
                <a:spcPts val="0"/>
              </a:spcBef>
              <a:buFont typeface="Wingdings" panose="05000000000000000000" pitchFamily="2" charset="2"/>
              <a:buChar char="Ø"/>
            </a:pPr>
            <a:r>
              <a:rPr lang="ar-SA" sz="3600" dirty="0">
                <a:solidFill>
                  <a:srgbClr val="002060"/>
                </a:solidFill>
                <a:latin typeface="Calibri"/>
                <a:ea typeface="Calibri" panose="020F0502020204030204" pitchFamily="34" charset="0"/>
                <a:cs typeface="Simplified Arabic"/>
              </a:rPr>
              <a:t>الفيسبوك </a:t>
            </a:r>
            <a:r>
              <a:rPr lang="en-US" sz="3600" dirty="0" err="1">
                <a:solidFill>
                  <a:srgbClr val="002060"/>
                </a:solidFill>
                <a:latin typeface="Simplified Arabic"/>
                <a:ea typeface="Calibri" panose="020F0502020204030204" pitchFamily="34" charset="0"/>
                <a:cs typeface="Arial"/>
              </a:rPr>
              <a:t>sociologyassoc</a:t>
            </a:r>
            <a:endParaRPr lang="en-US" sz="3600" dirty="0">
              <a:solidFill>
                <a:srgbClr val="002060"/>
              </a:solidFill>
              <a:latin typeface="Simplified Arabic"/>
              <a:ea typeface="Calibri" panose="020F0502020204030204" pitchFamily="34" charset="0"/>
              <a:cs typeface="Arial"/>
            </a:endParaRPr>
          </a:p>
          <a:p>
            <a:pPr indent="-457200" algn="just">
              <a:spcBef>
                <a:spcPts val="0"/>
              </a:spcBef>
              <a:buFont typeface="Wingdings" panose="05000000000000000000" pitchFamily="2" charset="2"/>
              <a:buChar char="Ø"/>
            </a:pPr>
            <a:r>
              <a:rPr lang="ar-SA" sz="3600" dirty="0">
                <a:solidFill>
                  <a:srgbClr val="002060"/>
                </a:solidFill>
                <a:latin typeface="Calibri"/>
                <a:ea typeface="Calibri" panose="020F0502020204030204" pitchFamily="34" charset="0"/>
                <a:cs typeface="Simplified Arabic"/>
              </a:rPr>
              <a:t>تويتر </a:t>
            </a:r>
            <a:r>
              <a:rPr lang="en-US" sz="3600" dirty="0" err="1">
                <a:solidFill>
                  <a:srgbClr val="002060"/>
                </a:solidFill>
                <a:latin typeface="Simplified Arabic"/>
                <a:ea typeface="Calibri" panose="020F0502020204030204" pitchFamily="34" charset="0"/>
                <a:cs typeface="Arial"/>
              </a:rPr>
              <a:t>sociologyassoc</a:t>
            </a:r>
            <a:r>
              <a:rPr lang="ar-SA" sz="3600" dirty="0">
                <a:solidFill>
                  <a:srgbClr val="002060"/>
                </a:solidFill>
                <a:latin typeface="Calibri"/>
                <a:ea typeface="Calibri" panose="020F0502020204030204" pitchFamily="34" charset="0"/>
                <a:cs typeface="Simplified Arabic"/>
              </a:rPr>
              <a:t>@</a:t>
            </a:r>
            <a:endParaRPr lang="en-US" sz="3600" dirty="0">
              <a:solidFill>
                <a:srgbClr val="002060"/>
              </a:solidFill>
              <a:latin typeface="Calibri"/>
              <a:ea typeface="Calibri" panose="020F0502020204030204" pitchFamily="34" charset="0"/>
              <a:cs typeface="Simplified Arabic"/>
            </a:endParaRPr>
          </a:p>
          <a:p>
            <a:pPr indent="-457200" algn="just">
              <a:spcBef>
                <a:spcPts val="0"/>
              </a:spcBef>
              <a:buFont typeface="Wingdings" panose="05000000000000000000" pitchFamily="2" charset="2"/>
              <a:buChar char="Ø"/>
            </a:pPr>
            <a:r>
              <a:rPr lang="ar-SA" sz="3600" dirty="0">
                <a:solidFill>
                  <a:srgbClr val="002060"/>
                </a:solidFill>
                <a:latin typeface="Calibri"/>
                <a:ea typeface="Calibri" panose="020F0502020204030204" pitchFamily="34" charset="0"/>
                <a:cs typeface="Simplified Arabic"/>
              </a:rPr>
              <a:t>سناب </a:t>
            </a:r>
            <a:r>
              <a:rPr lang="en-US" sz="3600" dirty="0" err="1">
                <a:solidFill>
                  <a:srgbClr val="002060"/>
                </a:solidFill>
                <a:latin typeface="Simplified Arabic"/>
                <a:ea typeface="Calibri" panose="020F0502020204030204" pitchFamily="34" charset="0"/>
                <a:cs typeface="Arial"/>
              </a:rPr>
              <a:t>sociologyassoc</a:t>
            </a:r>
            <a:endParaRPr lang="en-US" sz="3600" dirty="0">
              <a:solidFill>
                <a:srgbClr val="002060"/>
              </a:solidFill>
              <a:latin typeface="Simplified Arabic"/>
              <a:ea typeface="Calibri" panose="020F0502020204030204" pitchFamily="34" charset="0"/>
              <a:cs typeface="Arial"/>
            </a:endParaRPr>
          </a:p>
          <a:p>
            <a:pPr marL="457200" indent="-457200" algn="just">
              <a:buFont typeface="Wingdings" panose="05000000000000000000" pitchFamily="2" charset="2"/>
              <a:buChar char="Ø"/>
            </a:pPr>
            <a:r>
              <a:rPr lang="ar-SA" sz="3600" dirty="0">
                <a:solidFill>
                  <a:srgbClr val="002060"/>
                </a:solidFill>
                <a:ea typeface="Calibri" panose="020F0502020204030204" pitchFamily="34" charset="0"/>
                <a:cs typeface="Simplified Arabic"/>
              </a:rPr>
              <a:t>  انستغرام </a:t>
            </a:r>
            <a:r>
              <a:rPr lang="en-US" sz="3600" dirty="0" err="1">
                <a:solidFill>
                  <a:srgbClr val="002060"/>
                </a:solidFill>
                <a:latin typeface="Simplified Arabic"/>
                <a:ea typeface="Calibri" panose="020F0502020204030204" pitchFamily="34" charset="0"/>
                <a:cs typeface="Simplified Arabic"/>
              </a:rPr>
              <a:t>sociologyassoc</a:t>
            </a:r>
            <a:endParaRPr lang="ar-SA" sz="3600" dirty="0">
              <a:solidFill>
                <a:srgbClr val="002060"/>
              </a:solidFill>
              <a:latin typeface="Simplified Arabic"/>
              <a:ea typeface="Calibri" panose="020F0502020204030204" pitchFamily="34" charset="0"/>
              <a:cs typeface="Simplified Arabic"/>
            </a:endParaRPr>
          </a:p>
          <a:p>
            <a:pPr marL="457200" indent="-457200" algn="just">
              <a:buFont typeface="Wingdings" panose="05000000000000000000" pitchFamily="2" charset="2"/>
              <a:buChar char="Ø"/>
            </a:pPr>
            <a:r>
              <a:rPr lang="ar-SA" sz="3600" dirty="0">
                <a:solidFill>
                  <a:srgbClr val="002060"/>
                </a:solidFill>
                <a:latin typeface="Simplified Arabic"/>
                <a:cs typeface="Arial"/>
              </a:rPr>
              <a:t> أرقام التواصل: </a:t>
            </a:r>
            <a:r>
              <a:rPr lang="en-US" sz="3600" dirty="0" smtClean="0">
                <a:solidFill>
                  <a:srgbClr val="002060"/>
                </a:solidFill>
                <a:latin typeface="Simplified Arabic"/>
                <a:cs typeface="Simplified Arabic"/>
              </a:rPr>
              <a:t>- 0554267472</a:t>
            </a:r>
            <a:r>
              <a:rPr lang="ar-SA" sz="3600" dirty="0" smtClean="0">
                <a:solidFill>
                  <a:srgbClr val="002060"/>
                </a:solidFill>
                <a:latin typeface="Simplified Arabic"/>
                <a:cs typeface="Simplified Arabic"/>
              </a:rPr>
              <a:t> 0531156000 </a:t>
            </a:r>
            <a:endParaRPr lang="ar-SA" sz="3600" dirty="0"/>
          </a:p>
        </p:txBody>
      </p:sp>
      <p:sp>
        <p:nvSpPr>
          <p:cNvPr id="7" name="Hexagon 20">
            <a:extLst>
              <a:ext uri="{FF2B5EF4-FFF2-40B4-BE49-F238E27FC236}">
                <a16:creationId xmlns:a16="http://schemas.microsoft.com/office/drawing/2014/main" id="{D75368DF-6093-60AF-E59C-C71FAD6E02EB}"/>
              </a:ext>
            </a:extLst>
          </p:cNvPr>
          <p:cNvSpPr/>
          <p:nvPr/>
        </p:nvSpPr>
        <p:spPr>
          <a:xfrm>
            <a:off x="8505372" y="617184"/>
            <a:ext cx="2863601"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8963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0827">
        <p159:morph option="byObject"/>
      </p:transition>
    </mc:Choice>
    <mc:Fallback>
      <p:transition spd="slow" advTm="108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411480" y="1698172"/>
            <a:ext cx="11323320" cy="5232202"/>
          </a:xfrm>
          <a:prstGeom prst="rect">
            <a:avLst/>
          </a:prstGeom>
        </p:spPr>
        <p:txBody>
          <a:bodyPr wrap="square">
            <a:spAutoFit/>
          </a:bodyPr>
          <a:lstStyle/>
          <a:p>
            <a:pPr algn="just"/>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     قال </a:t>
            </a:r>
            <a:r>
              <a:rPr lang="ar-SA" sz="3600" dirty="0">
                <a:solidFill>
                  <a:schemeClr val="accent1">
                    <a:lumMod val="75000"/>
                  </a:schemeClr>
                </a:solidFill>
                <a:latin typeface="Simplified Arabic" panose="02020603050405020304" pitchFamily="18" charset="-78"/>
                <a:cs typeface="Simplified Arabic" panose="02020603050405020304" pitchFamily="18" charset="-78"/>
              </a:rPr>
              <a:t>تعالى: ( قَالَتْ إِحْدَاهُمَا يَا أَبَتِ اسْتَأْجِرْهُ ۖ إِنَّ خَيْرَ مَنِ اسْتَأْجَرْتَ الْقَوِيُّ الْأَمِينُ ) سورة </a:t>
            </a:r>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القصص: 26</a:t>
            </a:r>
          </a:p>
          <a:p>
            <a:pPr algn="just"/>
            <a:endParaRPr lang="ar-SA" sz="3600" dirty="0">
              <a:solidFill>
                <a:schemeClr val="accent1">
                  <a:lumMod val="75000"/>
                </a:schemeClr>
              </a:solidFill>
              <a:latin typeface="Simplified Arabic" panose="02020603050405020304" pitchFamily="18" charset="-78"/>
              <a:cs typeface="Simplified Arabic" panose="02020603050405020304" pitchFamily="18" charset="-78"/>
            </a:endParaRPr>
          </a:p>
          <a:p>
            <a:pPr algn="just"/>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     قال </a:t>
            </a:r>
            <a:r>
              <a:rPr lang="ar-SA" sz="3600" dirty="0">
                <a:solidFill>
                  <a:schemeClr val="accent1">
                    <a:lumMod val="75000"/>
                  </a:schemeClr>
                </a:solidFill>
                <a:latin typeface="Simplified Arabic" panose="02020603050405020304" pitchFamily="18" charset="-78"/>
                <a:cs typeface="Simplified Arabic" panose="02020603050405020304" pitchFamily="18" charset="-78"/>
              </a:rPr>
              <a:t>رسول الله عليه الصلاة </a:t>
            </a:r>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والسلام: </a:t>
            </a:r>
            <a:r>
              <a:rPr lang="ar-SA" sz="3600" dirty="0">
                <a:solidFill>
                  <a:schemeClr val="accent1">
                    <a:lumMod val="75000"/>
                  </a:schemeClr>
                </a:solidFill>
                <a:latin typeface="Simplified Arabic" panose="02020603050405020304" pitchFamily="18" charset="-78"/>
                <a:cs typeface="Simplified Arabic" panose="02020603050405020304" pitchFamily="18" charset="-78"/>
              </a:rPr>
              <a:t>( إنَّ اللهَ تعالى يُحِبُّ إذا عمِلَ أحدُكمْ عملًا أنْ يُتقِنَهُ)، رواه </a:t>
            </a:r>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الألباني، </a:t>
            </a:r>
            <a:r>
              <a:rPr lang="ar-SA" sz="3600" dirty="0">
                <a:solidFill>
                  <a:schemeClr val="accent1">
                    <a:lumMod val="75000"/>
                  </a:schemeClr>
                </a:solidFill>
                <a:latin typeface="Simplified Arabic" panose="02020603050405020304" pitchFamily="18" charset="-78"/>
                <a:cs typeface="Simplified Arabic" panose="02020603050405020304" pitchFamily="18" charset="-78"/>
              </a:rPr>
              <a:t>في صحيح الجامع، عن عائشة أم </a:t>
            </a:r>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المؤمنين، الصفحة أو </a:t>
            </a:r>
            <a:r>
              <a:rPr lang="ar-SA" sz="3600" dirty="0">
                <a:solidFill>
                  <a:schemeClr val="accent1">
                    <a:lumMod val="75000"/>
                  </a:schemeClr>
                </a:solidFill>
                <a:latin typeface="Simplified Arabic" panose="02020603050405020304" pitchFamily="18" charset="-78"/>
                <a:cs typeface="Simplified Arabic" panose="02020603050405020304" pitchFamily="18" charset="-78"/>
              </a:rPr>
              <a:t>الرقم: </a:t>
            </a:r>
            <a:r>
              <a:rPr lang="ar-SA" sz="3600" dirty="0" smtClean="0">
                <a:solidFill>
                  <a:schemeClr val="accent1">
                    <a:lumMod val="75000"/>
                  </a:schemeClr>
                </a:solidFill>
                <a:latin typeface="Simplified Arabic" panose="02020603050405020304" pitchFamily="18" charset="-78"/>
                <a:cs typeface="Simplified Arabic" panose="02020603050405020304" pitchFamily="18" charset="-78"/>
              </a:rPr>
              <a:t>1880، حسن. </a:t>
            </a:r>
          </a:p>
          <a:p>
            <a:pPr algn="just"/>
            <a:r>
              <a:rPr lang="ar-SA" sz="3200" dirty="0" smtClean="0">
                <a:solidFill>
                  <a:schemeClr val="accent1">
                    <a:lumMod val="75000"/>
                  </a:schemeClr>
                </a:solidFill>
                <a:latin typeface="Simplified Arabic" panose="02020603050405020304" pitchFamily="18" charset="-78"/>
                <a:cs typeface="Simplified Arabic" panose="02020603050405020304" pitchFamily="18" charset="-78"/>
              </a:rPr>
              <a:t> </a:t>
            </a:r>
            <a:r>
              <a:rPr lang="ar-SA" sz="3200" dirty="0">
                <a:solidFill>
                  <a:schemeClr val="accent1">
                    <a:lumMod val="75000"/>
                  </a:schemeClr>
                </a:solidFill>
              </a:rPr>
              <a:t/>
            </a:r>
            <a:br>
              <a:rPr lang="ar-SA" sz="3200" dirty="0">
                <a:solidFill>
                  <a:schemeClr val="accent1">
                    <a:lumMod val="75000"/>
                  </a:schemeClr>
                </a:solidFill>
              </a:rPr>
            </a:br>
            <a:r>
              <a:rPr lang="ar-SA" sz="3200" dirty="0">
                <a:solidFill>
                  <a:schemeClr val="accent1">
                    <a:lumMod val="75000"/>
                  </a:schemeClr>
                </a:solidFill>
              </a:rPr>
              <a:t/>
            </a:r>
            <a:br>
              <a:rPr lang="ar-SA" sz="3200" dirty="0">
                <a:solidFill>
                  <a:schemeClr val="accent1">
                    <a:lumMod val="75000"/>
                  </a:schemeClr>
                </a:solidFill>
              </a:rPr>
            </a:br>
            <a:r>
              <a:rPr lang="ar-SA" dirty="0"/>
              <a:t/>
            </a:r>
            <a:br>
              <a:rPr lang="ar-SA" dirty="0"/>
            </a:br>
            <a:r>
              <a:rPr lang="ar-SA" dirty="0"/>
              <a:t/>
            </a:r>
            <a:br>
              <a:rPr lang="ar-SA" dirty="0"/>
            </a:b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01173089"/>
      </p:ext>
    </p:extLst>
  </p:cSld>
  <p:clrMapOvr>
    <a:masterClrMapping/>
  </p:clrMapOvr>
  <mc:AlternateContent xmlns:mc="http://schemas.openxmlformats.org/markup-compatibility/2006">
    <mc:Choice xmlns:p14="http://schemas.microsoft.com/office/powerpoint/2010/main" Requires="p14">
      <p:transition spd="slow" p14:dur="2000" advTm="11024"/>
    </mc:Choice>
    <mc:Fallback>
      <p:transition spd="slow" advTm="11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5355312"/>
          </a:xfrm>
          <a:prstGeom prst="rect">
            <a:avLst/>
          </a:prstGeom>
          <a:noFill/>
        </p:spPr>
        <p:txBody>
          <a:bodyPr wrap="square" rtlCol="1">
            <a:spAutoFit/>
          </a:bodyPr>
          <a:lstStyle/>
          <a:p>
            <a:pPr marL="57150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عقد اجتماعات دوريه لأعضاء مجلس الإدارة وإصدار محاضر لها، وقد بلغ عددها حتى الآن ثمان </a:t>
            </a:r>
            <a:r>
              <a:rPr lang="ar-SA" sz="3600" dirty="0" smtClean="0">
                <a:solidFill>
                  <a:srgbClr val="002060"/>
                </a:solidFill>
                <a:latin typeface="Simplified Arabic" panose="02020603050405020304" pitchFamily="18" charset="-78"/>
                <a:cs typeface="Simplified Arabic" panose="02020603050405020304" pitchFamily="18" charset="-78"/>
              </a:rPr>
              <a:t>اجتماعات في عام 2023؛ وست اجتماعات في عام 2024 ومازلت الاجتماعات مستمرة حتى نهاية عام 2024.  </a:t>
            </a:r>
          </a:p>
          <a:p>
            <a:pPr marL="571500" indent="-571500" algn="just">
              <a:buFont typeface="Wingdings" panose="05000000000000000000" pitchFamily="2" charset="2"/>
              <a:buChar char="Ø"/>
            </a:pPr>
            <a:r>
              <a:rPr lang="ar-SA" sz="3600" dirty="0" smtClean="0">
                <a:solidFill>
                  <a:srgbClr val="002060"/>
                </a:solidFill>
                <a:latin typeface="Simplified Arabic" panose="02020603050405020304" pitchFamily="18" charset="-78"/>
                <a:cs typeface="Simplified Arabic" panose="02020603050405020304" pitchFamily="18" charset="-78"/>
              </a:rPr>
              <a:t>إعفاء </a:t>
            </a:r>
            <a:r>
              <a:rPr lang="ar-SA" sz="3600" dirty="0">
                <a:solidFill>
                  <a:srgbClr val="002060"/>
                </a:solidFill>
                <a:latin typeface="Simplified Arabic" panose="02020603050405020304" pitchFamily="18" charset="-78"/>
                <a:cs typeface="Simplified Arabic" panose="02020603050405020304" pitchFamily="18" charset="-78"/>
              </a:rPr>
              <a:t>الأعضاء المؤسسين من دفع رسوم اشتراك العضوية لسنة الأولى من تأسيس الجمعية، ودفع نصف الرسوم للأعضاء الحالين.</a:t>
            </a:r>
          </a:p>
          <a:p>
            <a:pPr marL="57150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إصدار بطاقات العضوية لجميع الاًعضاء المؤسسين ومن دفع رسوم الاشتراك. </a:t>
            </a:r>
          </a:p>
          <a:p>
            <a:pPr marL="571500" indent="-5715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عمل شعارات للمناسبات الدينية والوطنية ونشرها في مواقع التواصل الاجتماعي والموقع الالكتروني للجمعية.   </a:t>
            </a:r>
          </a:p>
          <a:p>
            <a:endParaRPr lang="ar-SA" dirty="0"/>
          </a:p>
        </p:txBody>
      </p:sp>
      <p:sp>
        <p:nvSpPr>
          <p:cNvPr id="10" name="Hexagon 20">
            <a:extLst>
              <a:ext uri="{FF2B5EF4-FFF2-40B4-BE49-F238E27FC236}">
                <a16:creationId xmlns:a16="http://schemas.microsoft.com/office/drawing/2014/main" id="{D75368DF-6093-60AF-E59C-C71FAD6E02EB}"/>
              </a:ext>
            </a:extLst>
          </p:cNvPr>
          <p:cNvSpPr/>
          <p:nvPr/>
        </p:nvSpPr>
        <p:spPr>
          <a:xfrm>
            <a:off x="8650514" y="626866"/>
            <a:ext cx="3130006"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8573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046">
        <p159:morph option="byObject"/>
      </p:transition>
    </mc:Choice>
    <mc:Fallback>
      <p:transition spd="slow" advTm="160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51910"/>
            <a:ext cx="7124337" cy="52402"/>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pic>
        <p:nvPicPr>
          <p:cNvPr id="7" name="صورة 6">
            <a:extLst>
              <a:ext uri="{FF2B5EF4-FFF2-40B4-BE49-F238E27FC236}">
                <a16:creationId xmlns:a16="http://schemas.microsoft.com/office/drawing/2014/main" id="{6B90C486-DEFA-5E58-0BE0-A8883B17CC34}"/>
              </a:ext>
            </a:extLst>
          </p:cNvPr>
          <p:cNvPicPr>
            <a:picLocks noChangeAspect="1"/>
          </p:cNvPicPr>
          <p:nvPr/>
        </p:nvPicPr>
        <p:blipFill>
          <a:blip r:embed="rId5"/>
          <a:stretch>
            <a:fillRect/>
          </a:stretch>
        </p:blipFill>
        <p:spPr>
          <a:xfrm>
            <a:off x="2179320" y="1503023"/>
            <a:ext cx="3040000" cy="19824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6915" y="3921345"/>
            <a:ext cx="2502261" cy="213283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3143" y="3921345"/>
            <a:ext cx="2809949" cy="213283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3143" y="1503023"/>
            <a:ext cx="2809949" cy="191291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56915" y="1503024"/>
            <a:ext cx="2502262" cy="1912916"/>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9320" y="3921345"/>
            <a:ext cx="3040000" cy="2132837"/>
          </a:xfrm>
          <a:prstGeom prst="rect">
            <a:avLst/>
          </a:prstGeom>
        </p:spPr>
      </p:pic>
      <p:sp>
        <p:nvSpPr>
          <p:cNvPr id="15" name="Hexagon 20">
            <a:extLst>
              <a:ext uri="{FF2B5EF4-FFF2-40B4-BE49-F238E27FC236}">
                <a16:creationId xmlns:a16="http://schemas.microsoft.com/office/drawing/2014/main" id="{D75368DF-6093-60AF-E59C-C71FAD6E02EB}"/>
              </a:ext>
            </a:extLst>
          </p:cNvPr>
          <p:cNvSpPr/>
          <p:nvPr/>
        </p:nvSpPr>
        <p:spPr>
          <a:xfrm>
            <a:off x="8543092" y="617184"/>
            <a:ext cx="301608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48597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157">
        <p159:morph option="byObject"/>
      </p:transition>
    </mc:Choice>
    <mc:Fallback>
      <p:transition spd="slow" advTm="111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4801314"/>
          </a:xfrm>
          <a:prstGeom prst="rect">
            <a:avLst/>
          </a:prstGeom>
          <a:noFill/>
        </p:spPr>
        <p:txBody>
          <a:bodyPr wrap="square" rtlCol="1">
            <a:spAutoFit/>
          </a:bodyPr>
          <a:lstStyle/>
          <a:p>
            <a:pPr marL="571500" marR="0" lvl="0" indent="-5715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مشاركة الجمعية في برنامج تسريع ابتكار الجمعيات.</a:t>
            </a:r>
          </a:p>
          <a:p>
            <a:pPr marL="571500" marR="0" lvl="0" indent="-5715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مشاركة الجمعية في دورة الاستثمار الاجتماعي. </a:t>
            </a:r>
          </a:p>
          <a:p>
            <a:pPr marL="571500" marR="0" lvl="0" indent="-5715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مشاركة الجمعية في معرض وزارة الداخلية ( المتقاعدون ).   </a:t>
            </a:r>
          </a:p>
          <a:p>
            <a:pPr marL="571500" marR="0" lvl="0" indent="-5715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مشاركة الجمعية في ملتقى القطاع غير الربحي في التعليم.</a:t>
            </a:r>
          </a:p>
          <a:p>
            <a:pPr marL="0" marR="0" lvl="0" indent="0" algn="just" defTabSz="914400" rtl="1" eaLnBrk="1" fontAlgn="auto" latinLnBrk="0" hangingPunct="1">
              <a:lnSpc>
                <a:spcPct val="100000"/>
              </a:lnSpc>
              <a:spcBef>
                <a:spcPts val="0"/>
              </a:spcBef>
              <a:spcAft>
                <a:spcPts val="0"/>
              </a:spcAft>
              <a:buClrTx/>
              <a:buSzTx/>
              <a:buFontTx/>
              <a:buNone/>
              <a:tabLst/>
              <a:defRPr/>
            </a:pPr>
            <a:endPar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smtClean="0">
                <a:ln>
                  <a:noFill/>
                </a:ln>
                <a:solidFill>
                  <a:srgbClr val="0070C0"/>
                </a:solidFill>
                <a:effectLst/>
                <a:uLnTx/>
                <a:uFillTx/>
                <a:latin typeface="Simplified Arabic" panose="02020603050405020304" pitchFamily="18" charset="-78"/>
                <a:ea typeface="+mn-ea"/>
                <a:cs typeface="Simplified Arabic" panose="02020603050405020304" pitchFamily="18" charset="-78"/>
              </a:rPr>
              <a:t>ملاحظة:</a:t>
            </a:r>
          </a:p>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لمزيد من المعلومات حول هذه المشاركات هناك تقارير مفصلة في موقع الجمعية الإلكتروني: </a:t>
            </a:r>
            <a:r>
              <a:rPr kumimoji="0" lang="en-US"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psa.org.sa</a:t>
            </a: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Hexagon 20">
            <a:extLst>
              <a:ext uri="{FF2B5EF4-FFF2-40B4-BE49-F238E27FC236}">
                <a16:creationId xmlns:a16="http://schemas.microsoft.com/office/drawing/2014/main" id="{D75368DF-6093-60AF-E59C-C71FAD6E02EB}"/>
              </a:ext>
            </a:extLst>
          </p:cNvPr>
          <p:cNvSpPr/>
          <p:nvPr/>
        </p:nvSpPr>
        <p:spPr>
          <a:xfrm>
            <a:off x="8650514" y="626866"/>
            <a:ext cx="3130006"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هم الانجازات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8913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106">
        <p159:morph option="byObject"/>
      </p:transition>
    </mc:Choice>
    <mc:Fallback>
      <p:transition spd="slow" advTm="121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923330"/>
          </a:xfrm>
          <a:prstGeom prst="rect">
            <a:avLst/>
          </a:prstGeom>
          <a:noFill/>
        </p:spPr>
        <p:txBody>
          <a:bodyPr wrap="square" rtlCol="1">
            <a:spAutoFit/>
          </a:bodyPr>
          <a:lstStyle/>
          <a:p>
            <a:pPr marR="0" lvl="0" algn="just" defTabSz="914400" rtl="1" eaLnBrk="1" fontAlgn="auto" latinLnBrk="0" hangingPunct="1">
              <a:lnSpc>
                <a:spcPct val="100000"/>
              </a:lnSpc>
              <a:spcBef>
                <a:spcPts val="0"/>
              </a:spcBef>
              <a:spcAft>
                <a:spcPts val="0"/>
              </a:spcAft>
              <a:buClrTx/>
              <a:buSzTx/>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Hexagon 20">
            <a:extLst>
              <a:ext uri="{FF2B5EF4-FFF2-40B4-BE49-F238E27FC236}">
                <a16:creationId xmlns:a16="http://schemas.microsoft.com/office/drawing/2014/main" id="{D75368DF-6093-60AF-E59C-C71FAD6E02EB}"/>
              </a:ext>
            </a:extLst>
          </p:cNvPr>
          <p:cNvSpPr/>
          <p:nvPr/>
        </p:nvSpPr>
        <p:spPr>
          <a:xfrm>
            <a:off x="6125029" y="626866"/>
            <a:ext cx="5655491"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صور من مشاركات الجمعية </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 y="1825322"/>
            <a:ext cx="11369040" cy="456096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67266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160">
        <p159:morph option="byObject"/>
      </p:transition>
    </mc:Choice>
    <mc:Fallback>
      <p:transition spd="slow" advTm="8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923330"/>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Hexagon 20">
            <a:extLst>
              <a:ext uri="{FF2B5EF4-FFF2-40B4-BE49-F238E27FC236}">
                <a16:creationId xmlns:a16="http://schemas.microsoft.com/office/drawing/2014/main" id="{D75368DF-6093-60AF-E59C-C71FAD6E02EB}"/>
              </a:ext>
            </a:extLst>
          </p:cNvPr>
          <p:cNvSpPr/>
          <p:nvPr/>
        </p:nvSpPr>
        <p:spPr>
          <a:xfrm>
            <a:off x="6125029" y="626866"/>
            <a:ext cx="5655491"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صور من مشاركات الجمعية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884" y="1680604"/>
            <a:ext cx="3260635" cy="46814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1657" y="1692365"/>
            <a:ext cx="3293155" cy="466967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479" y="1692365"/>
            <a:ext cx="3825105" cy="4669672"/>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6750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8499">
        <p159:morph option="byObject"/>
      </p:transition>
    </mc:Choice>
    <mc:Fallback>
      <p:transition spd="slow" advTm="8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923330"/>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Hexagon 20">
            <a:extLst>
              <a:ext uri="{FF2B5EF4-FFF2-40B4-BE49-F238E27FC236}">
                <a16:creationId xmlns:a16="http://schemas.microsoft.com/office/drawing/2014/main" id="{D75368DF-6093-60AF-E59C-C71FAD6E02EB}"/>
              </a:ext>
            </a:extLst>
          </p:cNvPr>
          <p:cNvSpPr/>
          <p:nvPr/>
        </p:nvSpPr>
        <p:spPr>
          <a:xfrm>
            <a:off x="6125029" y="626866"/>
            <a:ext cx="5655491"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صور من مشاركات الجمعية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2856" y="1813560"/>
            <a:ext cx="6337664" cy="438404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515" y="1813560"/>
            <a:ext cx="4354286" cy="438404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4694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009">
        <p159:morph option="byObject"/>
      </p:transition>
    </mc:Choice>
    <mc:Fallback>
      <p:transition spd="slow" advTm="11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7905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ED45EF6C-E808-803F-A358-8118324BD482}"/>
              </a:ext>
            </a:extLst>
          </p:cNvPr>
          <p:cNvSpPr txBox="1"/>
          <p:nvPr/>
        </p:nvSpPr>
        <p:spPr>
          <a:xfrm>
            <a:off x="289560" y="1341120"/>
            <a:ext cx="11490960" cy="923330"/>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ea typeface="+mn-ea"/>
                <a:cs typeface="Simplified Arabic" panose="02020603050405020304" pitchFamily="18" charset="-78"/>
              </a:rPr>
              <a:t>  </a:t>
            </a:r>
            <a:endParaRPr kumimoji="0" lang="ar-SA" sz="3600" b="0"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Simplified Arabic" panose="02020603050405020304" pitchFamily="18" charset="-78"/>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0" name="Hexagon 20">
            <a:extLst>
              <a:ext uri="{FF2B5EF4-FFF2-40B4-BE49-F238E27FC236}">
                <a16:creationId xmlns:a16="http://schemas.microsoft.com/office/drawing/2014/main" id="{D75368DF-6093-60AF-E59C-C71FAD6E02EB}"/>
              </a:ext>
            </a:extLst>
          </p:cNvPr>
          <p:cNvSpPr/>
          <p:nvPr/>
        </p:nvSpPr>
        <p:spPr>
          <a:xfrm>
            <a:off x="6125029" y="626866"/>
            <a:ext cx="5655491" cy="70249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صور من مشاركات الجمعية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5" name="Picture 4"/>
          <p:cNvPicPr>
            <a:picLocks noChangeAspect="1"/>
          </p:cNvPicPr>
          <p:nvPr/>
        </p:nvPicPr>
        <p:blipFill>
          <a:blip r:embed="rId5"/>
          <a:stretch>
            <a:fillRect/>
          </a:stretch>
        </p:blipFill>
        <p:spPr>
          <a:xfrm>
            <a:off x="8461829" y="1813560"/>
            <a:ext cx="3318692" cy="4500154"/>
          </a:xfrm>
          <a:prstGeom prst="rect">
            <a:avLst/>
          </a:prstGeom>
        </p:spPr>
      </p:pic>
      <p:pic>
        <p:nvPicPr>
          <p:cNvPr id="7" name="Picture 6"/>
          <p:cNvPicPr>
            <a:picLocks noChangeAspect="1"/>
          </p:cNvPicPr>
          <p:nvPr/>
        </p:nvPicPr>
        <p:blipFill>
          <a:blip r:embed="rId6"/>
          <a:stretch>
            <a:fillRect/>
          </a:stretch>
        </p:blipFill>
        <p:spPr>
          <a:xfrm>
            <a:off x="4282440" y="1813560"/>
            <a:ext cx="3505199" cy="4500154"/>
          </a:xfrm>
          <a:prstGeom prst="rect">
            <a:avLst/>
          </a:prstGeom>
        </p:spPr>
      </p:pic>
      <p:pic>
        <p:nvPicPr>
          <p:cNvPr id="8" name="Picture 7"/>
          <p:cNvPicPr>
            <a:picLocks noChangeAspect="1"/>
          </p:cNvPicPr>
          <p:nvPr/>
        </p:nvPicPr>
        <p:blipFill>
          <a:blip r:embed="rId7"/>
          <a:stretch>
            <a:fillRect/>
          </a:stretch>
        </p:blipFill>
        <p:spPr>
          <a:xfrm>
            <a:off x="411479" y="1813560"/>
            <a:ext cx="3638007" cy="450015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86770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2388">
        <p159:morph option="byObject"/>
      </p:transition>
    </mc:Choice>
    <mc:Fallback>
      <p:transition spd="slow" advTm="123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52757"/>
            <a:ext cx="7196909" cy="25355"/>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7425CFA0-8AAD-7850-F275-2EF2DD94F39D}"/>
              </a:ext>
            </a:extLst>
          </p:cNvPr>
          <p:cNvSpPr txBox="1"/>
          <p:nvPr/>
        </p:nvSpPr>
        <p:spPr>
          <a:xfrm>
            <a:off x="411480" y="1396485"/>
            <a:ext cx="11369040" cy="5016758"/>
          </a:xfrm>
          <a:prstGeom prst="rect">
            <a:avLst/>
          </a:prstGeom>
          <a:noFill/>
        </p:spPr>
        <p:txBody>
          <a:bodyPr wrap="square" lIns="91440" tIns="45720" rIns="91440" bIns="45720" anchor="t">
            <a:spAutoFit/>
          </a:bodyPr>
          <a:lstStyle/>
          <a:p>
            <a:pPr marL="457200" indent="-457200" algn="just">
              <a:buFont typeface="Wingdings" panose="05000000000000000000" pitchFamily="2" charset="2"/>
              <a:buChar char="Ø"/>
            </a:pPr>
            <a:r>
              <a:rPr lang="ar-SA" sz="3200" dirty="0">
                <a:solidFill>
                  <a:srgbClr val="002060"/>
                </a:solidFill>
                <a:latin typeface="Simplified Arabic" panose="02020603050405020304" pitchFamily="18" charset="-78"/>
                <a:cs typeface="Simplified Arabic" panose="02020603050405020304" pitchFamily="18" charset="-78"/>
              </a:rPr>
              <a:t>قبول تطوع المدير التنفيذي والمحاسب للجمعية.</a:t>
            </a:r>
          </a:p>
          <a:p>
            <a:pPr marL="457200" indent="-457200" algn="just">
              <a:buFont typeface="Wingdings" panose="05000000000000000000" pitchFamily="2" charset="2"/>
              <a:buChar char="Ø"/>
            </a:pPr>
            <a:r>
              <a:rPr lang="ar-SA" sz="3200" dirty="0">
                <a:solidFill>
                  <a:srgbClr val="002060"/>
                </a:solidFill>
                <a:latin typeface="Simplified Arabic" panose="02020603050405020304" pitchFamily="18" charset="-78"/>
                <a:cs typeface="Simplified Arabic" panose="02020603050405020304" pitchFamily="18" charset="-78"/>
              </a:rPr>
              <a:t>إعداد </a:t>
            </a:r>
            <a:r>
              <a:rPr lang="ar-SA" sz="3200" dirty="0" smtClean="0">
                <a:solidFill>
                  <a:srgbClr val="002060"/>
                </a:solidFill>
                <a:latin typeface="Simplified Arabic" panose="02020603050405020304" pitchFamily="18" charset="-78"/>
                <a:cs typeface="Simplified Arabic" panose="02020603050405020304" pitchFamily="18" charset="-78"/>
              </a:rPr>
              <a:t>الخطة </a:t>
            </a:r>
            <a:r>
              <a:rPr lang="ar-SA" sz="3200" dirty="0">
                <a:solidFill>
                  <a:srgbClr val="002060"/>
                </a:solidFill>
                <a:latin typeface="Simplified Arabic" panose="02020603050405020304" pitchFamily="18" charset="-78"/>
                <a:cs typeface="Simplified Arabic" panose="02020603050405020304" pitchFamily="18" charset="-78"/>
              </a:rPr>
              <a:t>الاستراتيجية والتشغيلية للجمعية لمدة ٤ سنوات </a:t>
            </a:r>
            <a:r>
              <a:rPr lang="ar-SA" sz="3200" dirty="0" smtClean="0">
                <a:solidFill>
                  <a:srgbClr val="002060"/>
                </a:solidFill>
                <a:latin typeface="Simplified Arabic" panose="02020603050405020304" pitchFamily="18" charset="-78"/>
                <a:cs typeface="Simplified Arabic" panose="02020603050405020304" pitchFamily="18" charset="-78"/>
              </a:rPr>
              <a:t>(2023– </a:t>
            </a:r>
            <a:r>
              <a:rPr lang="ar-SA" sz="3200" dirty="0">
                <a:solidFill>
                  <a:srgbClr val="002060"/>
                </a:solidFill>
                <a:latin typeface="Simplified Arabic" panose="02020603050405020304" pitchFamily="18" charset="-78"/>
                <a:cs typeface="Simplified Arabic" panose="02020603050405020304" pitchFamily="18" charset="-78"/>
              </a:rPr>
              <a:t>2026).</a:t>
            </a:r>
          </a:p>
          <a:p>
            <a:pPr marL="457200" indent="-457200" algn="just">
              <a:buFont typeface="Wingdings" panose="05000000000000000000" pitchFamily="2" charset="2"/>
              <a:buChar char="Ø"/>
            </a:pPr>
            <a:r>
              <a:rPr lang="ar-SA" sz="3200" dirty="0">
                <a:solidFill>
                  <a:srgbClr val="002060"/>
                </a:solidFill>
                <a:latin typeface="Simplified Arabic" panose="02020603050405020304" pitchFamily="18" charset="-78"/>
                <a:cs typeface="Simplified Arabic" panose="02020603050405020304" pitchFamily="18" charset="-78"/>
              </a:rPr>
              <a:t>إقرار مشروع الميزانية التقديرية للسنة المالية ٢٠٢٣م.</a:t>
            </a:r>
          </a:p>
          <a:p>
            <a:pPr marL="457200" indent="-457200" algn="just">
              <a:buFont typeface="Wingdings" panose="05000000000000000000" pitchFamily="2" charset="2"/>
              <a:buChar char="Ø"/>
            </a:pPr>
            <a:r>
              <a:rPr lang="ar-SA" sz="3200" dirty="0">
                <a:solidFill>
                  <a:srgbClr val="002060"/>
                </a:solidFill>
                <a:latin typeface="Simplified Arabic" panose="02020603050405020304" pitchFamily="18" charset="-78"/>
                <a:cs typeface="Simplified Arabic" panose="02020603050405020304" pitchFamily="18" charset="-78"/>
              </a:rPr>
              <a:t>اعتماد اللجان الفرعية للجمعية وهي:</a:t>
            </a:r>
          </a:p>
          <a:p>
            <a:pPr algn="just"/>
            <a:endParaRPr lang="ar-SA" dirty="0">
              <a:solidFill>
                <a:srgbClr val="002060"/>
              </a:solidFill>
            </a:endParaRPr>
          </a:p>
          <a:p>
            <a:pPr marL="0" indent="0" algn="just">
              <a:buNone/>
            </a:pPr>
            <a:endParaRPr lang="ar-SA" dirty="0">
              <a:solidFill>
                <a:srgbClr val="002060"/>
              </a:solidFill>
            </a:endParaRPr>
          </a:p>
          <a:p>
            <a:pPr marL="0" indent="0" algn="just">
              <a:buNone/>
            </a:pPr>
            <a:endParaRPr lang="ar-SA" dirty="0">
              <a:solidFill>
                <a:srgbClr val="002060"/>
              </a:solidFill>
            </a:endParaRPr>
          </a:p>
          <a:p>
            <a:pPr marL="0" indent="0" algn="just">
              <a:buNone/>
            </a:pPr>
            <a:endParaRPr lang="ar-SA" dirty="0">
              <a:solidFill>
                <a:srgbClr val="002060"/>
              </a:solidFill>
            </a:endParaRPr>
          </a:p>
          <a:p>
            <a:pPr marL="0" indent="0" algn="just">
              <a:buNone/>
            </a:pPr>
            <a:endParaRPr lang="ar-SA" dirty="0">
              <a:solidFill>
                <a:srgbClr val="002060"/>
              </a:solidFill>
            </a:endParaRPr>
          </a:p>
          <a:p>
            <a:pPr lvl="0" algn="just"/>
            <a:endParaRPr lang="ar-SA" dirty="0">
              <a:solidFill>
                <a:srgbClr val="002060"/>
              </a:solidFill>
            </a:endParaRPr>
          </a:p>
          <a:p>
            <a:pPr marL="285750" lvl="0" indent="-285750" algn="just">
              <a:buFont typeface="Arial" panose="020B0604020202020204" pitchFamily="34" charset="0"/>
              <a:buChar char="•"/>
            </a:pPr>
            <a:endParaRPr lang="ar-SA" sz="2800" dirty="0">
              <a:solidFill>
                <a:srgbClr val="002060"/>
              </a:solidFill>
            </a:endParaRPr>
          </a:p>
          <a:p>
            <a:pPr marL="285750" lvl="0" indent="-285750" algn="just">
              <a:buFont typeface="Arial" panose="020B0604020202020204" pitchFamily="34" charset="0"/>
              <a:buChar char="•"/>
            </a:pPr>
            <a:endParaRPr lang="ar-SA" sz="2800" dirty="0">
              <a:solidFill>
                <a:srgbClr val="002060"/>
              </a:solidFill>
            </a:endParaRPr>
          </a:p>
          <a:p>
            <a:pPr marL="285750" lvl="0" indent="-285750" algn="just">
              <a:buFont typeface="Arial" panose="020B0604020202020204" pitchFamily="34" charset="0"/>
              <a:buChar char="•"/>
            </a:pPr>
            <a:endParaRPr lang="ar-SA" sz="2800" dirty="0">
              <a:solidFill>
                <a:srgbClr val="002060"/>
              </a:solidFill>
              <a:cs typeface="Arial"/>
            </a:endParaRPr>
          </a:p>
        </p:txBody>
      </p:sp>
      <p:graphicFrame>
        <p:nvGraphicFramePr>
          <p:cNvPr id="5" name="رسم تخطيطي 4">
            <a:extLst>
              <a:ext uri="{FF2B5EF4-FFF2-40B4-BE49-F238E27FC236}">
                <a16:creationId xmlns:a16="http://schemas.microsoft.com/office/drawing/2014/main" id="{DA558F17-48CF-B158-27AA-E03AEDD2BF0B}"/>
              </a:ext>
            </a:extLst>
          </p:cNvPr>
          <p:cNvGraphicFramePr/>
          <p:nvPr>
            <p:extLst>
              <p:ext uri="{D42A27DB-BD31-4B8C-83A1-F6EECF244321}">
                <p14:modId xmlns:p14="http://schemas.microsoft.com/office/powerpoint/2010/main" val="3021330430"/>
              </p:ext>
            </p:extLst>
          </p:nvPr>
        </p:nvGraphicFramePr>
        <p:xfrm>
          <a:off x="1148806" y="3570513"/>
          <a:ext cx="8227423" cy="24093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Hexagon 20">
            <a:extLst>
              <a:ext uri="{FF2B5EF4-FFF2-40B4-BE49-F238E27FC236}">
                <a16:creationId xmlns:a16="http://schemas.microsoft.com/office/drawing/2014/main" id="{D75368DF-6093-60AF-E59C-C71FAD6E02EB}"/>
              </a:ext>
            </a:extLst>
          </p:cNvPr>
          <p:cNvSpPr/>
          <p:nvPr/>
        </p:nvSpPr>
        <p:spPr>
          <a:xfrm>
            <a:off x="8636000" y="591830"/>
            <a:ext cx="3144520"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50100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774">
        <p159:morph option="byObject"/>
        <p:sndAc>
          <p:endSnd/>
        </p:sndAc>
      </p:transition>
    </mc:Choice>
    <mc:Fallback>
      <p:transition spd="slow" advTm="15774">
        <p:fade/>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54738"/>
            <a:ext cx="6819537" cy="23374"/>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9EC40A85-64B1-3B4A-5937-55EE79438C7B}"/>
              </a:ext>
            </a:extLst>
          </p:cNvPr>
          <p:cNvSpPr txBox="1"/>
          <p:nvPr/>
        </p:nvSpPr>
        <p:spPr>
          <a:xfrm>
            <a:off x="528800" y="1363321"/>
            <a:ext cx="11404983" cy="5078313"/>
          </a:xfrm>
          <a:prstGeom prst="rect">
            <a:avLst/>
          </a:prstGeom>
          <a:noFill/>
        </p:spPr>
        <p:txBody>
          <a:bodyPr wrap="square" lIns="91440" tIns="45720" rIns="91440" bIns="45720" anchor="t">
            <a:spAutoFit/>
          </a:bodyPr>
          <a:lstStyle/>
          <a:p>
            <a:pPr marL="45720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تقديم طلب على صندوق دعم الجمعيات في المركز الوطني لتنمية القطاع غير الربحي، وتم قبول الطلب والحصول على دعم بملغ 90 ألف ريال منحة تأسيس، وإيداع المبلغ في حساب الجمعية. </a:t>
            </a:r>
          </a:p>
          <a:p>
            <a:pPr marL="45720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تقديم طلب على مؤسسة عبد العزيز الجميح، للحصول على دعم التأسيس بملغ 600 ألف ريال، والطلب </a:t>
            </a:r>
            <a:r>
              <a:rPr lang="ar-SA" sz="3600" dirty="0" smtClean="0">
                <a:solidFill>
                  <a:srgbClr val="002060"/>
                </a:solidFill>
                <a:latin typeface="Simplified Arabic" panose="02020603050405020304" pitchFamily="18" charset="-78"/>
                <a:cs typeface="Simplified Arabic" panose="02020603050405020304" pitchFamily="18" charset="-78"/>
              </a:rPr>
              <a:t>رفض.</a:t>
            </a:r>
            <a:r>
              <a:rPr lang="ar-SA" sz="3600" dirty="0">
                <a:solidFill>
                  <a:srgbClr val="002060"/>
                </a:solidFill>
                <a:latin typeface="Simplified Arabic" panose="02020603050405020304" pitchFamily="18" charset="-78"/>
                <a:cs typeface="Simplified Arabic" panose="02020603050405020304" pitchFamily="18" charset="-78"/>
              </a:rPr>
              <a:t> </a:t>
            </a:r>
          </a:p>
          <a:p>
            <a:pPr marL="45720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تقديم طلب على مؤسسة سليمان الراجحي، للحصول على دعم التأسيس بملغ 100 ألف ريال، </a:t>
            </a:r>
            <a:r>
              <a:rPr lang="ar-SA" sz="3600" dirty="0" smtClean="0">
                <a:solidFill>
                  <a:srgbClr val="002060"/>
                </a:solidFill>
                <a:latin typeface="Simplified Arabic" panose="02020603050405020304" pitchFamily="18" charset="-78"/>
                <a:cs typeface="Simplified Arabic" panose="02020603050405020304" pitchFamily="18" charset="-78"/>
              </a:rPr>
              <a:t>والطلب </a:t>
            </a:r>
            <a:r>
              <a:rPr lang="ar-SA" sz="3600" dirty="0" smtClean="0">
                <a:solidFill>
                  <a:srgbClr val="002060"/>
                </a:solidFill>
                <a:latin typeface="Simplified Arabic" panose="02020603050405020304" pitchFamily="18" charset="-78"/>
                <a:cs typeface="Simplified Arabic" panose="02020603050405020304" pitchFamily="18" charset="-78"/>
              </a:rPr>
              <a:t>رفض</a:t>
            </a:r>
            <a:r>
              <a:rPr lang="ar-SA" sz="3600" dirty="0" smtClean="0">
                <a:solidFill>
                  <a:srgbClr val="002060"/>
                </a:solidFill>
                <a:latin typeface="Simplified Arabic" panose="02020603050405020304" pitchFamily="18" charset="-78"/>
                <a:cs typeface="Simplified Arabic" panose="02020603050405020304" pitchFamily="18" charset="-78"/>
              </a:rPr>
              <a:t>.</a:t>
            </a:r>
            <a:r>
              <a:rPr lang="ar-SA" sz="3600" dirty="0">
                <a:solidFill>
                  <a:srgbClr val="002060"/>
                </a:solidFill>
                <a:latin typeface="Simplified Arabic" panose="02020603050405020304" pitchFamily="18" charset="-78"/>
                <a:cs typeface="Simplified Arabic" panose="02020603050405020304" pitchFamily="18" charset="-78"/>
              </a:rPr>
              <a:t> </a:t>
            </a:r>
          </a:p>
          <a:p>
            <a:pPr marL="457200" indent="-457200" algn="just">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موافقة </a:t>
            </a:r>
            <a:r>
              <a:rPr lang="ar-SA" sz="3600" dirty="0" smtClean="0">
                <a:solidFill>
                  <a:srgbClr val="002060"/>
                </a:solidFill>
                <a:latin typeface="Simplified Arabic" panose="02020603050405020304" pitchFamily="18" charset="-78"/>
                <a:cs typeface="Simplified Arabic" panose="02020603050405020304" pitchFamily="18" charset="-78"/>
              </a:rPr>
              <a:t>مجلس </a:t>
            </a:r>
            <a:r>
              <a:rPr lang="ar-SA" sz="3600" dirty="0">
                <a:solidFill>
                  <a:srgbClr val="002060"/>
                </a:solidFill>
                <a:latin typeface="Simplified Arabic" panose="02020603050405020304" pitchFamily="18" charset="-78"/>
                <a:cs typeface="Simplified Arabic" panose="02020603050405020304" pitchFamily="18" charset="-78"/>
              </a:rPr>
              <a:t>إدارة الجمعية على مبادرة </a:t>
            </a:r>
            <a:r>
              <a:rPr lang="ar-SA" sz="3600" dirty="0" smtClean="0">
                <a:solidFill>
                  <a:srgbClr val="002060"/>
                </a:solidFill>
                <a:latin typeface="Simplified Arabic" panose="02020603050405020304" pitchFamily="18" charset="-78"/>
                <a:cs typeface="Simplified Arabic" panose="02020603050405020304" pitchFamily="18" charset="-78"/>
              </a:rPr>
              <a:t>(تقدير</a:t>
            </a:r>
            <a:r>
              <a:rPr lang="ar-SA" sz="3600" dirty="0">
                <a:solidFill>
                  <a:srgbClr val="002060"/>
                </a:solidFill>
                <a:latin typeface="Simplified Arabic" panose="02020603050405020304" pitchFamily="18" charset="-78"/>
                <a:cs typeface="Simplified Arabic" panose="02020603050405020304" pitchFamily="18" charset="-78"/>
              </a:rPr>
              <a:t>) التي تقدمت بها لجنة الصحة والبيئة وجودة الحياة، </a:t>
            </a:r>
            <a:r>
              <a:rPr lang="ar-SA" sz="3600" dirty="0" smtClean="0">
                <a:solidFill>
                  <a:srgbClr val="002060"/>
                </a:solidFill>
                <a:latin typeface="Simplified Arabic" panose="02020603050405020304" pitchFamily="18" charset="-78"/>
                <a:cs typeface="Simplified Arabic" panose="02020603050405020304" pitchFamily="18" charset="-78"/>
              </a:rPr>
              <a:t>وارسال </a:t>
            </a:r>
            <a:r>
              <a:rPr lang="ar-SA" sz="3600" dirty="0">
                <a:solidFill>
                  <a:srgbClr val="002060"/>
                </a:solidFill>
                <a:latin typeface="Simplified Arabic" panose="02020603050405020304" pitchFamily="18" charset="-78"/>
                <a:cs typeface="Simplified Arabic" panose="02020603050405020304" pitchFamily="18" charset="-78"/>
              </a:rPr>
              <a:t>الاتفاقية </a:t>
            </a:r>
            <a:r>
              <a:rPr lang="ar-SA" sz="3600" dirty="0" smtClean="0">
                <a:solidFill>
                  <a:srgbClr val="002060"/>
                </a:solidFill>
                <a:latin typeface="Simplified Arabic" panose="02020603050405020304" pitchFamily="18" charset="-78"/>
                <a:cs typeface="Simplified Arabic" panose="02020603050405020304" pitchFamily="18" charset="-78"/>
              </a:rPr>
              <a:t>إلى </a:t>
            </a:r>
            <a:r>
              <a:rPr lang="ar-SA" sz="3600" dirty="0">
                <a:solidFill>
                  <a:srgbClr val="002060"/>
                </a:solidFill>
                <a:latin typeface="Simplified Arabic" panose="02020603050405020304" pitchFamily="18" charset="-78"/>
                <a:cs typeface="Simplified Arabic" panose="02020603050405020304" pitchFamily="18" charset="-78"/>
              </a:rPr>
              <a:t>وزارة الداخلية. </a:t>
            </a:r>
          </a:p>
        </p:txBody>
      </p:sp>
      <p:sp>
        <p:nvSpPr>
          <p:cNvPr id="7" name="Hexagon 20">
            <a:extLst>
              <a:ext uri="{FF2B5EF4-FFF2-40B4-BE49-F238E27FC236}">
                <a16:creationId xmlns:a16="http://schemas.microsoft.com/office/drawing/2014/main" id="{D75368DF-6093-60AF-E59C-C71FAD6E02EB}"/>
              </a:ext>
            </a:extLst>
          </p:cNvPr>
          <p:cNvSpPr/>
          <p:nvPr/>
        </p:nvSpPr>
        <p:spPr>
          <a:xfrm>
            <a:off x="8737601" y="592391"/>
            <a:ext cx="3196182" cy="72469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747830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104">
        <p159:morph option="byObject"/>
      </p:transition>
    </mc:Choice>
    <mc:Fallback>
      <p:transition spd="slow" advTm="14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6442166"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71732"/>
            <a:ext cx="11167753" cy="4845182"/>
          </a:xfrm>
        </p:spPr>
        <p:txBody>
          <a:bodyPr vert="horz" lIns="91440" tIns="45720" rIns="91440" bIns="45720" rtlCol="1" anchor="t">
            <a:normAutofit/>
          </a:bodyPr>
          <a:lstStyle/>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موافقة مجلس إدارة لجمعية على مبادرة (إنشاء مركز مهني غير ربحي) التي تقدمت بها لجنة الصحة والبيئة وجودة الحياة، وعرضه على عدة جهات لتبني المبادرة.  </a:t>
            </a:r>
          </a:p>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تقديم ملاحظات عامة على مسودة الاتفاقية مع جمعية رعاية الأيتام (انسان)، وأرسالها لهم. </a:t>
            </a:r>
          </a:p>
          <a:p>
            <a:pPr marL="457200" lvl="0" indent="-457200" algn="just">
              <a:lnSpc>
                <a:spcPct val="100000"/>
              </a:lnSpc>
              <a:spcBef>
                <a:spcPts val="0"/>
              </a:spcBef>
              <a:buFont typeface="Wingdings" panose="05000000000000000000" pitchFamily="2" charset="2"/>
              <a:buChar char="Ø"/>
            </a:pPr>
            <a:r>
              <a:rPr lang="ar-SA" sz="3600" dirty="0" smtClean="0">
                <a:solidFill>
                  <a:srgbClr val="002060"/>
                </a:solidFill>
                <a:latin typeface="Simplified Arabic" panose="02020603050405020304" pitchFamily="18" charset="-78"/>
                <a:cs typeface="Simplified Arabic" panose="02020603050405020304" pitchFamily="18" charset="-78"/>
              </a:rPr>
              <a:t>التوسع </a:t>
            </a:r>
            <a:r>
              <a:rPr lang="ar-SA" sz="3600" dirty="0">
                <a:solidFill>
                  <a:srgbClr val="002060"/>
                </a:solidFill>
                <a:latin typeface="Simplified Arabic" panose="02020603050405020304" pitchFamily="18" charset="-78"/>
                <a:cs typeface="Simplified Arabic" panose="02020603050405020304" pitchFamily="18" charset="-78"/>
              </a:rPr>
              <a:t>في الأهداف وعدم وضوح أهداف الجمعية قريبة المدى </a:t>
            </a:r>
            <a:r>
              <a:rPr lang="ar-SA" sz="3600" dirty="0" smtClean="0">
                <a:solidFill>
                  <a:srgbClr val="002060"/>
                </a:solidFill>
                <a:latin typeface="Simplified Arabic" panose="02020603050405020304" pitchFamily="18" charset="-78"/>
                <a:cs typeface="Simplified Arabic" panose="02020603050405020304" pitchFamily="18" charset="-78"/>
              </a:rPr>
              <a:t>والبعيدة، </a:t>
            </a:r>
            <a:r>
              <a:rPr lang="ar-SA" sz="3600" dirty="0">
                <a:solidFill>
                  <a:srgbClr val="002060"/>
                </a:solidFill>
                <a:latin typeface="Simplified Arabic" panose="02020603050405020304" pitchFamily="18" charset="-78"/>
                <a:cs typeface="Simplified Arabic" panose="02020603050405020304" pitchFamily="18" charset="-78"/>
              </a:rPr>
              <a:t>وتم التغلب على ذلك من خلال وضع خطة استراتيجية وتشغيلية لمدة أربع سنوات بعد مراجعتها من لجان الجمعية والخبراء من خارج الجمعية.</a:t>
            </a:r>
            <a:r>
              <a:rPr lang="ar-SA" sz="3600" dirty="0">
                <a:solidFill>
                  <a:srgbClr val="002060"/>
                </a:solidFill>
                <a:cs typeface="Arial"/>
              </a:rPr>
              <a:t> </a:t>
            </a:r>
            <a:endParaRPr lang="ar-SA" sz="3600" dirty="0">
              <a:solidFill>
                <a:srgbClr val="002060"/>
              </a:solidFill>
              <a:latin typeface="Calibri" panose="020F0502020204030204" pitchFamily="34" charset="0"/>
            </a:endParaRPr>
          </a:p>
          <a:p>
            <a:pPr marL="0" indent="0">
              <a:buNone/>
            </a:pPr>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8621486" y="640161"/>
            <a:ext cx="3268484" cy="6936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الانجازات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75666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4786">
        <p159:morph option="byObject"/>
      </p:transition>
    </mc:Choice>
    <mc:Fallback>
      <p:transition spd="slow" advTm="147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Rectangle 6"/>
          <p:cNvSpPr/>
          <p:nvPr/>
        </p:nvSpPr>
        <p:spPr>
          <a:xfrm>
            <a:off x="6995886" y="1698171"/>
            <a:ext cx="4586514" cy="4801314"/>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ar-SA" sz="3600" noProof="0" dirty="0" smtClean="0">
                <a:solidFill>
                  <a:srgbClr val="4472C4">
                    <a:lumMod val="75000"/>
                  </a:srgbClr>
                </a:solidFill>
                <a:latin typeface="Simplified Arabic" panose="02020603050405020304" pitchFamily="18" charset="-78"/>
                <a:cs typeface="Simplified Arabic" panose="02020603050405020304" pitchFamily="18" charset="-78"/>
              </a:rPr>
              <a:t>" ما يميز هذه البلاد هو حرص قادتها على الخير والتشجيع عليه، وما نراه من مؤسسات خيرية في مختلف المجالات، سواءً التي تحمل أسماء ملوك هذه البلاد أو سواها، إلا جانباً واحداً من جوانب المشرفة لبلادنا  "</a:t>
            </a:r>
            <a:r>
              <a:rPr kumimoji="0" lang="ar-SA" sz="1800" b="0" i="0" u="none" strike="noStrike" kern="1200" cap="none" spc="0" normalizeH="0" baseline="0" noProof="0" dirty="0">
                <a:ln>
                  <a:noFill/>
                </a:ln>
                <a:solidFill>
                  <a:prstClr val="black"/>
                </a:solidFill>
                <a:effectLst/>
                <a:uLnTx/>
                <a:uFillTx/>
                <a:latin typeface="Simplified Arabic" panose="02020603050405020304" pitchFamily="18" charset="-78"/>
                <a:cs typeface="Simplified Arabic" panose="02020603050405020304" pitchFamily="18" charset="-78"/>
              </a:rPr>
              <a:t/>
            </a:r>
            <a:br>
              <a:rPr kumimoji="0" lang="ar-SA" sz="1800" b="0" i="0" u="none" strike="noStrike" kern="1200" cap="none" spc="0" normalizeH="0" baseline="0" noProof="0" dirty="0">
                <a:ln>
                  <a:noFill/>
                </a:ln>
                <a:solidFill>
                  <a:prstClr val="black"/>
                </a:solidFill>
                <a:effectLst/>
                <a:uLnTx/>
                <a:uFillTx/>
                <a:latin typeface="Simplified Arabic" panose="02020603050405020304" pitchFamily="18" charset="-78"/>
                <a:cs typeface="Simplified Arabic" panose="02020603050405020304" pitchFamily="18" charset="-78"/>
              </a:rPr>
            </a:br>
            <a:endParaRPr kumimoji="0" lang="en-US" sz="1800" b="0" i="0" u="none" strike="noStrike" kern="1200" cap="none" spc="0" normalizeH="0" baseline="0" noProof="0" dirty="0">
              <a:ln>
                <a:noFill/>
              </a:ln>
              <a:solidFill>
                <a:prstClr val="black"/>
              </a:solidFill>
              <a:effectLst/>
              <a:uLnTx/>
              <a:uFillTx/>
              <a:latin typeface="Simplified Arabic" panose="02020603050405020304" pitchFamily="18" charset="-78"/>
              <a:cs typeface="Simplified Arabic" panose="02020603050405020304" pitchFamily="18" charset="-78"/>
            </a:endParaRPr>
          </a:p>
        </p:txBody>
      </p:sp>
      <p:pic>
        <p:nvPicPr>
          <p:cNvPr id="3" name="Picture 2"/>
          <p:cNvPicPr>
            <a:picLocks noChangeAspect="1"/>
          </p:cNvPicPr>
          <p:nvPr/>
        </p:nvPicPr>
        <p:blipFill>
          <a:blip r:embed="rId5"/>
          <a:stretch>
            <a:fillRect/>
          </a:stretch>
        </p:blipFill>
        <p:spPr>
          <a:xfrm>
            <a:off x="2072640" y="1698171"/>
            <a:ext cx="4691016" cy="452845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76169"/>
      </p:ext>
    </p:extLst>
  </p:cSld>
  <p:clrMapOvr>
    <a:masterClrMapping/>
  </p:clrMapOvr>
  <mc:AlternateContent xmlns:mc="http://schemas.openxmlformats.org/markup-compatibility/2006">
    <mc:Choice xmlns:p14="http://schemas.microsoft.com/office/powerpoint/2010/main" Requires="p14">
      <p:transition spd="slow" p14:dur="2000" advTm="11008"/>
    </mc:Choice>
    <mc:Fallback>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6442166"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71732"/>
            <a:ext cx="11167753" cy="4772611"/>
          </a:xfrm>
        </p:spPr>
        <p:txBody>
          <a:bodyPr vert="horz" lIns="91440" tIns="45720" rIns="91440" bIns="45720" rtlCol="1" anchor="t">
            <a:normAutofit lnSpcReduction="10000"/>
          </a:bodyPr>
          <a:lstStyle/>
          <a:p>
            <a:pPr marL="457200" lvl="0" indent="-457200" algn="just">
              <a:lnSpc>
                <a:spcPct val="100000"/>
              </a:lnSpc>
              <a:spcBef>
                <a:spcPts val="0"/>
              </a:spcBef>
              <a:buFont typeface="Wingdings" panose="05000000000000000000" pitchFamily="2" charset="2"/>
              <a:buChar char="Ø"/>
            </a:pPr>
            <a:r>
              <a:rPr lang="ar-SA" sz="3600" dirty="0" smtClean="0">
                <a:solidFill>
                  <a:srgbClr val="002060"/>
                </a:solidFill>
                <a:latin typeface="Simplified Arabic" panose="02020603050405020304" pitchFamily="18" charset="-78"/>
                <a:cs typeface="Simplified Arabic" panose="02020603050405020304" pitchFamily="18" charset="-78"/>
              </a:rPr>
              <a:t>تشكيل لجنة مؤقت لتوظيف (وظيفة مدير إداري، وظيفة محاسب)  بالجمعية برئاسة رئيس مجلس الإدارة وعضوية أربعة أعضاء، بعد ترشيحهم من اللجان الرئيسية بالجمعية واعتمادهم من مجلس إدارة الجمعية.</a:t>
            </a:r>
          </a:p>
          <a:p>
            <a:pPr marL="457200" lvl="0" indent="-457200" algn="just">
              <a:lnSpc>
                <a:spcPct val="100000"/>
              </a:lnSpc>
              <a:spcBef>
                <a:spcPts val="0"/>
              </a:spcBef>
              <a:buFont typeface="Wingdings" panose="05000000000000000000" pitchFamily="2" charset="2"/>
              <a:buChar char="Ø"/>
            </a:pPr>
            <a:r>
              <a:rPr lang="ar-SA" sz="3600" dirty="0" smtClean="0">
                <a:solidFill>
                  <a:srgbClr val="002060"/>
                </a:solidFill>
                <a:cs typeface="Arial"/>
              </a:rPr>
              <a:t>أهم </a:t>
            </a:r>
            <a:r>
              <a:rPr lang="ar-SA" sz="3600" dirty="0">
                <a:solidFill>
                  <a:srgbClr val="002060"/>
                </a:solidFill>
                <a:cs typeface="Arial"/>
              </a:rPr>
              <a:t>أعمال اللجنة المؤقت للتوظيف </a:t>
            </a:r>
            <a:r>
              <a:rPr lang="ar-SA" sz="3600" dirty="0" smtClean="0">
                <a:solidFill>
                  <a:srgbClr val="002060"/>
                </a:solidFill>
                <a:cs typeface="Arial"/>
              </a:rPr>
              <a:t>- اعداد </a:t>
            </a:r>
            <a:r>
              <a:rPr lang="ar-SA" sz="3600" dirty="0">
                <a:solidFill>
                  <a:srgbClr val="002060"/>
                </a:solidFill>
                <a:cs typeface="Arial"/>
              </a:rPr>
              <a:t>الأسئلة للمتقدمين على </a:t>
            </a:r>
            <a:r>
              <a:rPr lang="ar-SA" sz="3600" dirty="0" smtClean="0">
                <a:solidFill>
                  <a:srgbClr val="002060"/>
                </a:solidFill>
                <a:cs typeface="Arial"/>
              </a:rPr>
              <a:t>الوظائف، استقبال </a:t>
            </a:r>
            <a:r>
              <a:rPr lang="ar-SA" sz="3600" dirty="0">
                <a:solidFill>
                  <a:srgbClr val="002060"/>
                </a:solidFill>
                <a:cs typeface="Arial"/>
              </a:rPr>
              <a:t>وفحص ملفات </a:t>
            </a:r>
            <a:r>
              <a:rPr lang="ar-SA" sz="3600" dirty="0" smtClean="0">
                <a:solidFill>
                  <a:srgbClr val="002060"/>
                </a:solidFill>
                <a:cs typeface="Arial"/>
              </a:rPr>
              <a:t>المرشحين، إجراء </a:t>
            </a:r>
            <a:r>
              <a:rPr lang="ar-SA" sz="3600" dirty="0">
                <a:solidFill>
                  <a:srgbClr val="002060"/>
                </a:solidFill>
                <a:cs typeface="Arial"/>
              </a:rPr>
              <a:t>المقابلات الشخصية </a:t>
            </a:r>
            <a:r>
              <a:rPr lang="ar-SA" sz="3600" dirty="0" smtClean="0">
                <a:solidFill>
                  <a:srgbClr val="002060"/>
                </a:solidFill>
                <a:cs typeface="Arial"/>
              </a:rPr>
              <a:t>حضورياً، رفع </a:t>
            </a:r>
            <a:r>
              <a:rPr lang="ar-SA" sz="3600" dirty="0">
                <a:solidFill>
                  <a:srgbClr val="002060"/>
                </a:solidFill>
                <a:cs typeface="Arial"/>
              </a:rPr>
              <a:t>أسماء الفائزين إلى مجلس إدارة الجمعية لاعتمادها. </a:t>
            </a:r>
            <a:r>
              <a:rPr lang="ar-SA" sz="3600" dirty="0" smtClean="0">
                <a:solidFill>
                  <a:srgbClr val="002060"/>
                </a:solidFill>
                <a:cs typeface="Arial"/>
              </a:rPr>
              <a:t>وقد تم الاعلان عن الوظائف </a:t>
            </a:r>
            <a:r>
              <a:rPr lang="ar-SA" sz="3600" dirty="0">
                <a:solidFill>
                  <a:srgbClr val="002060"/>
                </a:solidFill>
                <a:cs typeface="Arial"/>
              </a:rPr>
              <a:t>في المنصة الوطنية الموحدة للتوظيف، وموقع الجمعية وحسابها في </a:t>
            </a:r>
            <a:r>
              <a:rPr lang="ar-SA" sz="3600" dirty="0" smtClean="0">
                <a:solidFill>
                  <a:srgbClr val="002060"/>
                </a:solidFill>
                <a:cs typeface="Arial"/>
              </a:rPr>
              <a:t>تويتر.  </a:t>
            </a:r>
            <a:endParaRPr lang="ar-SA" sz="3600" dirty="0">
              <a:solidFill>
                <a:srgbClr val="002060"/>
              </a:solidFill>
              <a:cs typeface="Arial"/>
            </a:endParaRPr>
          </a:p>
          <a:p>
            <a:pPr marL="457200" lvl="0" indent="-457200" algn="just">
              <a:lnSpc>
                <a:spcPct val="100000"/>
              </a:lnSpc>
              <a:spcBef>
                <a:spcPts val="0"/>
              </a:spcBef>
              <a:buFont typeface="Wingdings" panose="05000000000000000000" pitchFamily="2" charset="2"/>
              <a:buChar char="Ø"/>
            </a:pPr>
            <a:endParaRPr lang="ar-SA" sz="3600" dirty="0" smtClean="0">
              <a:solidFill>
                <a:srgbClr val="002060"/>
              </a:solidFill>
              <a:latin typeface="Calibri" panose="020F0502020204030204" pitchFamily="34" charset="0"/>
            </a:endParaRPr>
          </a:p>
          <a:p>
            <a:pPr marL="0" indent="0">
              <a:buNone/>
            </a:pPr>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8621486" y="640161"/>
            <a:ext cx="3268484" cy="6936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هم </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الانجازات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70086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7719">
        <p159:morph option="byObject"/>
      </p:transition>
    </mc:Choice>
    <mc:Fallback>
      <p:transition spd="slow" advTm="177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6442166"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71732"/>
            <a:ext cx="11167753" cy="4772611"/>
          </a:xfrm>
        </p:spPr>
        <p:txBody>
          <a:bodyPr vert="horz" lIns="91440" tIns="45720" rIns="91440" bIns="45720" rtlCol="1" anchor="t">
            <a:normAutofit/>
          </a:bodyPr>
          <a:lstStyle/>
          <a:p>
            <a:pPr marL="0" lvl="0" indent="0" algn="just">
              <a:lnSpc>
                <a:spcPct val="100000"/>
              </a:lnSpc>
              <a:spcBef>
                <a:spcPts val="0"/>
              </a:spcBef>
              <a:buNone/>
            </a:pPr>
            <a:endParaRPr lang="ar-SA" sz="3600" dirty="0" smtClean="0">
              <a:solidFill>
                <a:srgbClr val="002060"/>
              </a:solidFill>
              <a:latin typeface="Calibri" panose="020F0502020204030204" pitchFamily="34" charset="0"/>
            </a:endParaRPr>
          </a:p>
          <a:p>
            <a:pPr marL="0" indent="0">
              <a:buNone/>
            </a:pPr>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8621486" y="640161"/>
            <a:ext cx="3268484" cy="6936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هم </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الانجازات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06235582"/>
              </p:ext>
            </p:extLst>
          </p:nvPr>
        </p:nvGraphicFramePr>
        <p:xfrm>
          <a:off x="411480" y="1523999"/>
          <a:ext cx="11478489" cy="5210630"/>
        </p:xfrm>
        <a:graphic>
          <a:graphicData uri="http://schemas.openxmlformats.org/presentationml/2006/ole">
            <mc:AlternateContent xmlns:mc="http://schemas.openxmlformats.org/markup-compatibility/2006">
              <mc:Choice xmlns:v="urn:schemas-microsoft-com:vml" Requires="v">
                <p:oleObj spid="_x0000_s2074" name="Acrobat Document" r:id="rId6" imgW="13716000" imgH="8572500" progId="Acrobat.Document.DC">
                  <p:embed/>
                </p:oleObj>
              </mc:Choice>
              <mc:Fallback>
                <p:oleObj name="Acrobat Document" r:id="rId6" imgW="13716000" imgH="8572500" progId="Acrobat.Document.DC">
                  <p:embed/>
                  <p:pic>
                    <p:nvPicPr>
                      <p:cNvPr id="0" name=""/>
                      <p:cNvPicPr/>
                      <p:nvPr/>
                    </p:nvPicPr>
                    <p:blipFill>
                      <a:blip r:embed="rId7"/>
                      <a:stretch>
                        <a:fillRect/>
                      </a:stretch>
                    </p:blipFill>
                    <p:spPr>
                      <a:xfrm>
                        <a:off x="411480" y="1523999"/>
                        <a:ext cx="11478489" cy="5210630"/>
                      </a:xfrm>
                      <a:prstGeom prst="rect">
                        <a:avLst/>
                      </a:prstGeom>
                    </p:spPr>
                  </p:pic>
                </p:oleObj>
              </mc:Fallback>
            </mc:AlternateContent>
          </a:graphicData>
        </a:graphic>
      </p:graphicFrame>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78464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1591">
        <p159:morph option="byObject"/>
      </p:transition>
    </mc:Choice>
    <mc:Fallback>
      <p:transition spd="slow" advTm="11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6442166"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71732"/>
            <a:ext cx="11167753" cy="4772611"/>
          </a:xfrm>
        </p:spPr>
        <p:txBody>
          <a:bodyPr vert="horz" lIns="91440" tIns="45720" rIns="91440" bIns="45720" rtlCol="1" anchor="t">
            <a:normAutofit/>
          </a:bodyPr>
          <a:lstStyle/>
          <a:p>
            <a:pPr marL="0" lvl="0" indent="0" algn="just">
              <a:lnSpc>
                <a:spcPct val="100000"/>
              </a:lnSpc>
              <a:spcBef>
                <a:spcPts val="0"/>
              </a:spcBef>
              <a:buNone/>
            </a:pPr>
            <a:endParaRPr lang="ar-SA" sz="3600" dirty="0" smtClean="0">
              <a:solidFill>
                <a:srgbClr val="002060"/>
              </a:solidFill>
              <a:latin typeface="Calibri" panose="020F0502020204030204" pitchFamily="34" charset="0"/>
            </a:endParaRPr>
          </a:p>
          <a:p>
            <a:pPr marL="0" indent="0">
              <a:buNone/>
            </a:pPr>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8621486" y="640161"/>
            <a:ext cx="3268484" cy="6936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هم الانجازات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 y="1671733"/>
            <a:ext cx="11478490" cy="491775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84044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9363">
        <p159:morph option="byObject"/>
      </p:transition>
    </mc:Choice>
    <mc:Fallback>
      <p:transition spd="slow" advTm="9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8" idx="3"/>
          </p:cNvCxnSpPr>
          <p:nvPr/>
        </p:nvCxnSpPr>
        <p:spPr>
          <a:xfrm>
            <a:off x="2179320" y="978112"/>
            <a:ext cx="6442166" cy="8859"/>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71732"/>
            <a:ext cx="11167753" cy="4772611"/>
          </a:xfrm>
        </p:spPr>
        <p:txBody>
          <a:bodyPr vert="horz" lIns="91440" tIns="45720" rIns="91440" bIns="45720" rtlCol="1" anchor="t">
            <a:normAutofit/>
          </a:bodyPr>
          <a:lstStyle/>
          <a:p>
            <a:pPr marL="0" lvl="0" indent="0" algn="just">
              <a:lnSpc>
                <a:spcPct val="100000"/>
              </a:lnSpc>
              <a:spcBef>
                <a:spcPts val="0"/>
              </a:spcBef>
              <a:buNone/>
            </a:pPr>
            <a:endParaRPr lang="ar-SA" sz="3600" dirty="0" smtClean="0">
              <a:solidFill>
                <a:srgbClr val="002060"/>
              </a:solidFill>
              <a:latin typeface="Calibri" panose="020F0502020204030204" pitchFamily="34" charset="0"/>
            </a:endParaRPr>
          </a:p>
          <a:p>
            <a:pPr marL="0" indent="0">
              <a:buNone/>
            </a:pPr>
            <a:endParaRPr lang="ar-SA" dirty="0"/>
          </a:p>
        </p:txBody>
      </p:sp>
      <p:sp>
        <p:nvSpPr>
          <p:cNvPr id="8" name="Hexagon 20">
            <a:extLst>
              <a:ext uri="{FF2B5EF4-FFF2-40B4-BE49-F238E27FC236}">
                <a16:creationId xmlns:a16="http://schemas.microsoft.com/office/drawing/2014/main" id="{D75368DF-6093-60AF-E59C-C71FAD6E02EB}"/>
              </a:ext>
            </a:extLst>
          </p:cNvPr>
          <p:cNvSpPr/>
          <p:nvPr/>
        </p:nvSpPr>
        <p:spPr>
          <a:xfrm>
            <a:off x="8621486" y="640161"/>
            <a:ext cx="3268484" cy="6936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أ</a:t>
            </a:r>
            <a:r>
              <a:rPr kumimoji="0" lang="ar-SA" sz="3600" b="1" i="0" u="none" strike="noStrike" kern="1200" cap="none" spc="0" normalizeH="0" baseline="0" noProof="0" dirty="0" smtClean="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هم الانجازات </a:t>
            </a:r>
            <a:endParaRPr kumimoji="0" lang="en-US" sz="36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pic>
        <p:nvPicPr>
          <p:cNvPr id="2" name="Picture 1"/>
          <p:cNvPicPr>
            <a:picLocks noChangeAspect="1"/>
          </p:cNvPicPr>
          <p:nvPr/>
        </p:nvPicPr>
        <p:blipFill>
          <a:blip r:embed="rId5"/>
          <a:stretch>
            <a:fillRect/>
          </a:stretch>
        </p:blipFill>
        <p:spPr>
          <a:xfrm>
            <a:off x="3091543" y="1324923"/>
            <a:ext cx="5529943" cy="53806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23903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475">
        <p159:morph option="byObject"/>
      </p:transition>
    </mc:Choice>
    <mc:Fallback>
      <p:transition spd="slow" advTm="164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7" idx="3"/>
          </p:cNvCxnSpPr>
          <p:nvPr/>
        </p:nvCxnSpPr>
        <p:spPr>
          <a:xfrm>
            <a:off x="2179320" y="878612"/>
            <a:ext cx="5237480" cy="21444"/>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3" name="مربع نص 2">
            <a:extLst>
              <a:ext uri="{FF2B5EF4-FFF2-40B4-BE49-F238E27FC236}">
                <a16:creationId xmlns:a16="http://schemas.microsoft.com/office/drawing/2014/main" id="{B40AA34F-4F23-F689-B9C2-36A619926A6E}"/>
              </a:ext>
            </a:extLst>
          </p:cNvPr>
          <p:cNvSpPr txBox="1"/>
          <p:nvPr/>
        </p:nvSpPr>
        <p:spPr>
          <a:xfrm>
            <a:off x="667657" y="1797286"/>
            <a:ext cx="10452047" cy="6340197"/>
          </a:xfrm>
          <a:prstGeom prst="rect">
            <a:avLst/>
          </a:prstGeom>
          <a:noFill/>
        </p:spPr>
        <p:txBody>
          <a:bodyPr wrap="square" lIns="91440" tIns="45720" rIns="91440" bIns="45720" rtlCol="1" anchor="t">
            <a:spAutoFit/>
          </a:bodyPr>
          <a:lstStyle/>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lang="ar-SA" sz="3200" dirty="0" smtClean="0">
                <a:solidFill>
                  <a:srgbClr val="002060"/>
                </a:solidFill>
                <a:latin typeface="Simplified Arabic" panose="02020603050405020304" pitchFamily="18" charset="-78"/>
                <a:cs typeface="Simplified Arabic" panose="02020603050405020304" pitchFamily="18" charset="-78"/>
              </a:rPr>
              <a:t>تأسيس برامج تدريبية للمجتمع المحلي.</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المشاركة</a:t>
            </a:r>
            <a:r>
              <a:rPr kumimoji="0" lang="ar-SA" sz="3200" b="0" i="0" u="none" strike="noStrike" kern="1200" cap="none" spc="0" normalizeH="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 في إعداد السياسات الاجتماعية.</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lang="ar-SA" sz="3200" baseline="0" dirty="0" smtClean="0">
                <a:solidFill>
                  <a:srgbClr val="002060"/>
                </a:solidFill>
                <a:latin typeface="Simplified Arabic" panose="02020603050405020304" pitchFamily="18" charset="-78"/>
                <a:cs typeface="Simplified Arabic" panose="02020603050405020304" pitchFamily="18" charset="-78"/>
              </a:rPr>
              <a:t>تنظيم</a:t>
            </a:r>
            <a:r>
              <a:rPr lang="ar-SA" sz="3200" dirty="0" smtClean="0">
                <a:solidFill>
                  <a:srgbClr val="002060"/>
                </a:solidFill>
                <a:latin typeface="Simplified Arabic" panose="02020603050405020304" pitchFamily="18" charset="-78"/>
                <a:cs typeface="Simplified Arabic" panose="02020603050405020304" pitchFamily="18" charset="-78"/>
              </a:rPr>
              <a:t> المؤتمرات والندوات العلمية.</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ar-SA" sz="3200" b="0" i="0" u="none" strike="noStrike" kern="120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تقديم</a:t>
            </a:r>
            <a:r>
              <a:rPr kumimoji="0" lang="ar-SA" sz="3200" b="0" i="0" u="none" strike="noStrike" kern="1200" cap="none" spc="0" normalizeH="0" noProof="0" dirty="0" smtClean="0">
                <a:ln>
                  <a:noFill/>
                </a:ln>
                <a:solidFill>
                  <a:srgbClr val="002060"/>
                </a:solidFill>
                <a:effectLst/>
                <a:uLnTx/>
                <a:uFillTx/>
                <a:latin typeface="Simplified Arabic" panose="02020603050405020304" pitchFamily="18" charset="-78"/>
                <a:cs typeface="Simplified Arabic" panose="02020603050405020304" pitchFamily="18" charset="-78"/>
              </a:rPr>
              <a:t> الاستشارات المهنية والاجتماعية. </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lang="ar-SA" sz="3200" baseline="0" dirty="0" smtClean="0">
                <a:solidFill>
                  <a:srgbClr val="002060"/>
                </a:solidFill>
                <a:latin typeface="Simplified Arabic" panose="02020603050405020304" pitchFamily="18" charset="-78"/>
                <a:cs typeface="Simplified Arabic" panose="02020603050405020304" pitchFamily="18" charset="-78"/>
              </a:rPr>
              <a:t>التواصل</a:t>
            </a:r>
            <a:r>
              <a:rPr lang="ar-SA" sz="3200" dirty="0" smtClean="0">
                <a:solidFill>
                  <a:srgbClr val="002060"/>
                </a:solidFill>
                <a:latin typeface="Simplified Arabic" panose="02020603050405020304" pitchFamily="18" charset="-78"/>
                <a:cs typeface="Simplified Arabic" panose="02020603050405020304" pitchFamily="18" charset="-78"/>
              </a:rPr>
              <a:t> مع الجمعيات والمؤسسات الاهلية والجهات الاخرى.</a:t>
            </a: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lang="ar-SA" sz="3200" dirty="0" smtClean="0">
                <a:solidFill>
                  <a:srgbClr val="002060"/>
                </a:solidFill>
                <a:latin typeface="Simplified Arabic" panose="02020603050405020304" pitchFamily="18" charset="-78"/>
                <a:cs typeface="Simplified Arabic" panose="02020603050405020304" pitchFamily="18" charset="-78"/>
              </a:rPr>
              <a:t>نشر الأبحاث والدراسات الاجتماعية في تخصص الجمعية. </a:t>
            </a:r>
            <a:endParaRPr lang="ar-SA" sz="3200" dirty="0" smtClean="0">
              <a:solidFill>
                <a:srgbClr val="002060"/>
              </a:solidFill>
              <a:latin typeface="Simplified Arabic" panose="02020603050405020304" pitchFamily="18" charset="-78"/>
              <a:cs typeface="Simplified Arabic" panose="02020603050405020304" pitchFamily="18" charset="-78"/>
            </a:endParaRP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r>
              <a:rPr lang="ar-SA" sz="3200" dirty="0" smtClean="0">
                <a:solidFill>
                  <a:srgbClr val="002060"/>
                </a:solidFill>
                <a:latin typeface="Simplified Arabic" panose="02020603050405020304" pitchFamily="18" charset="-78"/>
                <a:cs typeface="Simplified Arabic" panose="02020603050405020304" pitchFamily="18" charset="-78"/>
              </a:rPr>
              <a:t>تحليل احتياجات المجتمع المحل؛ وتشمل هذه الخطوة دراسة احتياجات الفرد والمجموعات وتحديد المهارات والمعارف اللازمة.</a:t>
            </a:r>
            <a:endParaRPr lang="ar-SA" sz="3200" dirty="0" smtClean="0">
              <a:solidFill>
                <a:srgbClr val="002060"/>
              </a:solidFill>
              <a:latin typeface="Simplified Arabic" panose="02020603050405020304" pitchFamily="18" charset="-78"/>
              <a:cs typeface="Simplified Arabic" panose="02020603050405020304" pitchFamily="18" charset="-78"/>
            </a:endParaRP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ar-SA" sz="3200" dirty="0" smtClean="0">
              <a:solidFill>
                <a:srgbClr val="002060"/>
              </a:solidFill>
              <a:latin typeface="Simplified Arabic" panose="02020603050405020304" pitchFamily="18" charset="-78"/>
              <a:cs typeface="Simplified Arabic" panose="02020603050405020304" pitchFamily="18" charset="-78"/>
            </a:endParaRP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ar-SA" sz="3600" dirty="0" smtClean="0">
              <a:solidFill>
                <a:srgbClr val="002060"/>
              </a:solidFill>
              <a:latin typeface="Simplified Arabic" panose="02020603050405020304" pitchFamily="18" charset="-78"/>
              <a:cs typeface="Simplified Arabic" panose="02020603050405020304" pitchFamily="18" charset="-78"/>
            </a:endParaRPr>
          </a:p>
          <a:p>
            <a:pPr marL="457200" marR="0" lvl="0" indent="-457200" algn="just" defTabSz="914400" rtl="1"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ar-SA" sz="3600" b="0" i="0" u="none" strike="noStrike" kern="1200" cap="none" spc="0" normalizeH="0" baseline="0" noProof="0" dirty="0" smtClean="0">
              <a:ln>
                <a:noFill/>
              </a:ln>
              <a:solidFill>
                <a:srgbClr val="002060"/>
              </a:solidFill>
              <a:effectLst/>
              <a:uLnTx/>
              <a:uFillTx/>
              <a:latin typeface="Simplified Arabic" panose="02020603050405020304" pitchFamily="18" charset="-78"/>
              <a:cs typeface="Simplified Arabic" panose="02020603050405020304" pitchFamily="18" charset="-78"/>
            </a:endParaRPr>
          </a:p>
          <a:p>
            <a:pPr marL="285750" marR="0" lvl="0" indent="-285750" algn="just"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ar-SA" sz="2800" b="0" i="0" u="none" strike="noStrike" kern="1200" cap="none" spc="0" normalizeH="0" baseline="0" noProof="0" dirty="0">
              <a:ln>
                <a:noFill/>
              </a:ln>
              <a:solidFill>
                <a:srgbClr val="002060"/>
              </a:solidFill>
              <a:effectLst/>
              <a:uLnTx/>
              <a:uFillTx/>
              <a:latin typeface="Calibri" panose="020F0502020204030204"/>
              <a:ea typeface="+mn-ea"/>
              <a:cs typeface="Arial"/>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Hexagon 20">
            <a:extLst>
              <a:ext uri="{FF2B5EF4-FFF2-40B4-BE49-F238E27FC236}">
                <a16:creationId xmlns:a16="http://schemas.microsoft.com/office/drawing/2014/main" id="{D75368DF-6093-60AF-E59C-C71FAD6E02EB}"/>
              </a:ext>
            </a:extLst>
          </p:cNvPr>
          <p:cNvSpPr/>
          <p:nvPr/>
        </p:nvSpPr>
        <p:spPr>
          <a:xfrm>
            <a:off x="7416800" y="539128"/>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خطة 2024</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6502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745">
        <p159:morph option="byObject"/>
      </p:transition>
    </mc:Choice>
    <mc:Fallback>
      <p:transition spd="slow" advTm="157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1007140"/>
            <a:ext cx="6137366" cy="37888"/>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29131"/>
            <a:ext cx="11167753" cy="4857003"/>
          </a:xfrm>
        </p:spPr>
        <p:txBody>
          <a:bodyPr vert="horz" lIns="91440" tIns="45720" rIns="91440" bIns="45720" rtlCol="1" anchor="t">
            <a:normAutofit/>
          </a:bodyPr>
          <a:lstStyle/>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البداية كونها جمعية ناشئة واجهت صعوبة تصميم شعار الجمعية، والموقع الالكتروني، والمقر، والاعتمادات .. وقد تم التغلب على تلك الصعوبة بالتواصل مع مصممي شعارات، والتصويت على عدة شعارات من قبل أعضاء الجمعية، وأُعتمد شعار الجمعية، كذلك استفادة الجمعية من مبادرة الاتصالات السعودية في إنشاء الموقع الالكتروني للجمعية، وتم التغلب على مقر الجمعية بتبرع أحد أعضاء الجمعية الكرام جزاه الله خيراً حيث قدم مقر مؤقت ومن خلاله استطاعة الجمعية التسجيل في العنوان الوطني بحمدالله تعالى.</a:t>
            </a:r>
            <a:r>
              <a:rPr lang="ar-SA" sz="3200" dirty="0">
                <a:solidFill>
                  <a:srgbClr val="002060"/>
                </a:solidFill>
                <a:latin typeface="Simplified Arabic" panose="02020603050405020304" pitchFamily="18" charset="-78"/>
                <a:cs typeface="Simplified Arabic" panose="02020603050405020304" pitchFamily="18" charset="-78"/>
              </a:rPr>
              <a:t> </a:t>
            </a:r>
            <a:endParaRPr lang="ar-SA" dirty="0">
              <a:latin typeface="Simplified Arabic" panose="02020603050405020304" pitchFamily="18" charset="-78"/>
              <a:cs typeface="Simplified Arabic" panose="02020603050405020304" pitchFamily="18" charset="-78"/>
            </a:endParaRPr>
          </a:p>
        </p:txBody>
      </p:sp>
      <p:sp>
        <p:nvSpPr>
          <p:cNvPr id="8" name="Hexagon 20">
            <a:extLst>
              <a:ext uri="{FF2B5EF4-FFF2-40B4-BE49-F238E27FC236}">
                <a16:creationId xmlns:a16="http://schemas.microsoft.com/office/drawing/2014/main" id="{D75368DF-6093-60AF-E59C-C71FAD6E02EB}"/>
              </a:ext>
            </a:extLst>
          </p:cNvPr>
          <p:cNvSpPr/>
          <p:nvPr/>
        </p:nvSpPr>
        <p:spPr>
          <a:xfrm>
            <a:off x="8316686" y="665156"/>
            <a:ext cx="3573285"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التحديات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7591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6021">
        <p159:morph option="byObject"/>
      </p:transition>
    </mc:Choice>
    <mc:Fallback>
      <p:transition spd="slow" advTm="16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6180909"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29131"/>
            <a:ext cx="11167753" cy="4857003"/>
          </a:xfrm>
        </p:spPr>
        <p:txBody>
          <a:bodyPr vert="horz" lIns="91440" tIns="45720" rIns="91440" bIns="45720" rtlCol="1" anchor="t">
            <a:normAutofit/>
          </a:bodyPr>
          <a:lstStyle/>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عدم تجاوب بعض اعضاء اللجان الفرعية بشكل فعال مع الاجتماعات الدورية، وانسحاب البعض أثناء تأسيس اللجان، وقد تم التغلب على هذه العقبة بإيجاد بديل بشكل فوري.</a:t>
            </a:r>
          </a:p>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بالرغم من أنها جمعية ناشئة وفي طور التأسيس ولا يوجد بها موظفين رسمين إلا انها حقت بفضل الله ثم بالجهود أعضاء الجمعية الكرام بنية تأسيسية في فترة زمنية قياسية ملائمة .. وقد تم الاستعانة بمنصة العمل التطوعي، وذلك بإيجاد متطوعين للعمل في الجمعية لسد الفجوات الوظيفية. </a:t>
            </a:r>
          </a:p>
        </p:txBody>
      </p:sp>
      <p:sp>
        <p:nvSpPr>
          <p:cNvPr id="8" name="Hexagon 20">
            <a:extLst>
              <a:ext uri="{FF2B5EF4-FFF2-40B4-BE49-F238E27FC236}">
                <a16:creationId xmlns:a16="http://schemas.microsoft.com/office/drawing/2014/main" id="{D75368DF-6093-60AF-E59C-C71FAD6E02EB}"/>
              </a:ext>
            </a:extLst>
          </p:cNvPr>
          <p:cNvSpPr/>
          <p:nvPr/>
        </p:nvSpPr>
        <p:spPr>
          <a:xfrm>
            <a:off x="8187067" y="617184"/>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التحديات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7363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9179">
        <p159:morph option="byObject"/>
      </p:transition>
    </mc:Choice>
    <mc:Fallback>
      <p:transition spd="slow" advTm="191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1034908"/>
            <a:ext cx="6021251" cy="37888"/>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813560"/>
            <a:ext cx="11167753" cy="4857003"/>
          </a:xfrm>
        </p:spPr>
        <p:txBody>
          <a:bodyPr vert="horz" lIns="91440" tIns="45720" rIns="91440" bIns="45720" rtlCol="1" anchor="t">
            <a:normAutofit lnSpcReduction="10000"/>
          </a:bodyPr>
          <a:lstStyle/>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عدم وجود متبرعين وداعمين من وجهاء المجتمع للجمعية بسبب انها جمعية ناشئة غير معروفة للآخرين .. وقد يتم التغلب على ذلك بوضع خطة لتنمية الموارد المالية للجمعية بعد استشارة بعض أعضاء الجمعية الكرام وأهل الخبرة من خارج الجمعية .. كذلك التقديم على صندوق دعم الجمعيات وحصلت الجمعية على دعم من الصندوق بقيمة 90 ألف ريال</a:t>
            </a:r>
            <a:r>
              <a:rPr lang="ar-SA" sz="3600" dirty="0" smtClean="0">
                <a:solidFill>
                  <a:srgbClr val="002060"/>
                </a:solidFill>
                <a:latin typeface="Simplified Arabic" panose="02020603050405020304" pitchFamily="18" charset="-78"/>
                <a:cs typeface="Simplified Arabic" panose="02020603050405020304" pitchFamily="18" charset="-78"/>
              </a:rPr>
              <a:t>.</a:t>
            </a:r>
          </a:p>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 أعضاء الجمعية العاملون (متطوعون) ولا يوجد ساعات عمل محدده ومنظمة لتسيير آلية العمل .. قد تم التغلب على تلك الصعوبة باستخدام التقنية والاتصال عن بعد في عقد اجتماعات مجلس الإدارة ولجان الجمعية. </a:t>
            </a:r>
            <a:endParaRPr lang="ar-SA" sz="3600" dirty="0" smtClean="0">
              <a:solidFill>
                <a:srgbClr val="002060"/>
              </a:solidFill>
              <a:latin typeface="Simplified Arabic" panose="02020603050405020304" pitchFamily="18" charset="-78"/>
              <a:cs typeface="Simplified Arabic" panose="02020603050405020304" pitchFamily="18" charset="-78"/>
            </a:endParaRPr>
          </a:p>
        </p:txBody>
      </p:sp>
      <p:sp>
        <p:nvSpPr>
          <p:cNvPr id="8" name="Hexagon 20">
            <a:extLst>
              <a:ext uri="{FF2B5EF4-FFF2-40B4-BE49-F238E27FC236}">
                <a16:creationId xmlns:a16="http://schemas.microsoft.com/office/drawing/2014/main" id="{D75368DF-6093-60AF-E59C-C71FAD6E02EB}"/>
              </a:ext>
            </a:extLst>
          </p:cNvPr>
          <p:cNvSpPr/>
          <p:nvPr/>
        </p:nvSpPr>
        <p:spPr>
          <a:xfrm>
            <a:off x="8200571" y="692925"/>
            <a:ext cx="3689400"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التحديات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006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823">
        <p159:morph option="byObject"/>
      </p:transition>
    </mc:Choice>
    <mc:Fallback>
      <p:transition spd="slow" advTm="188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78111"/>
            <a:ext cx="6151880" cy="1"/>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7" name="عنصر نائب للمحتوى 6">
            <a:extLst>
              <a:ext uri="{FF2B5EF4-FFF2-40B4-BE49-F238E27FC236}">
                <a16:creationId xmlns:a16="http://schemas.microsoft.com/office/drawing/2014/main" id="{848B6E0F-2051-8CD5-1F54-5723E85D143A}"/>
              </a:ext>
            </a:extLst>
          </p:cNvPr>
          <p:cNvSpPr>
            <a:spLocks noGrp="1"/>
          </p:cNvSpPr>
          <p:nvPr>
            <p:ph idx="1"/>
          </p:nvPr>
        </p:nvSpPr>
        <p:spPr>
          <a:xfrm>
            <a:off x="722218" y="1629132"/>
            <a:ext cx="11167753" cy="5041432"/>
          </a:xfrm>
        </p:spPr>
        <p:txBody>
          <a:bodyPr vert="horz" lIns="91440" tIns="45720" rIns="91440" bIns="45720" rtlCol="1" anchor="t">
            <a:normAutofit/>
          </a:bodyPr>
          <a:lstStyle/>
          <a:p>
            <a:pPr marL="457200" lvl="0" indent="-457200" algn="just">
              <a:lnSpc>
                <a:spcPct val="100000"/>
              </a:lnSpc>
              <a:spcBef>
                <a:spcPts val="0"/>
              </a:spcBef>
              <a:buFont typeface="Wingdings" panose="05000000000000000000" pitchFamily="2" charset="2"/>
              <a:buChar char="Ø"/>
            </a:pPr>
            <a:r>
              <a:rPr lang="ar-SA" sz="3600" dirty="0">
                <a:solidFill>
                  <a:srgbClr val="002060"/>
                </a:solidFill>
                <a:latin typeface="Simplified Arabic" panose="02020603050405020304" pitchFamily="18" charset="-78"/>
                <a:cs typeface="Simplified Arabic" panose="02020603050405020304" pitchFamily="18" charset="-78"/>
              </a:rPr>
              <a:t>ضعف أداء بعض أعضاء مجلس الادارة لقلة الخبرة من جهة والالتزامات خارج محيط الجمعية من جهة أخرى .. وقد تم التغلب على تلك الصعوبة، بزيادة عدد أعضاء مجلس الإدارة من خمسة أعضاء إلى سبعة أعضاء من ذوي الخبرة في العمل غير ربحي والكفاءة العلمية والمهنية. </a:t>
            </a:r>
          </a:p>
          <a:p>
            <a:pPr marL="457200" lvl="0" indent="-457200" algn="just">
              <a:lnSpc>
                <a:spcPct val="100000"/>
              </a:lnSpc>
              <a:spcBef>
                <a:spcPts val="0"/>
              </a:spcBef>
              <a:buFont typeface="Wingdings" panose="05000000000000000000" pitchFamily="2" charset="2"/>
              <a:buChar char="Ø"/>
            </a:pPr>
            <a:r>
              <a:rPr lang="ar-SA" sz="3600" dirty="0" smtClean="0">
                <a:solidFill>
                  <a:srgbClr val="002060"/>
                </a:solidFill>
                <a:latin typeface="Simplified Arabic" panose="02020603050405020304" pitchFamily="18" charset="-78"/>
                <a:cs typeface="Simplified Arabic" panose="02020603050405020304" pitchFamily="18" charset="-78"/>
              </a:rPr>
              <a:t>تأخر صندوق دعم الجمعيات عن فتح باب التقديم على المنح لعام 2024 لمدة ستة أشهر مما جعل الجمعية تتخلى عن وظيفة المدير التنقيذي لعدم قدرتها بتامين رواتبه الشهرية</a:t>
            </a:r>
            <a:r>
              <a:rPr lang="ar-SA" sz="3600" dirty="0" smtClean="0">
                <a:solidFill>
                  <a:srgbClr val="002060"/>
                </a:solidFill>
                <a:latin typeface="Simplified Arabic" panose="02020603050405020304" pitchFamily="18" charset="-78"/>
                <a:cs typeface="Simplified Arabic" panose="02020603050405020304" pitchFamily="18" charset="-78"/>
              </a:rPr>
              <a:t>.</a:t>
            </a:r>
            <a:r>
              <a:rPr lang="ar-SA" sz="3600" dirty="0">
                <a:solidFill>
                  <a:srgbClr val="002060"/>
                </a:solidFill>
                <a:latin typeface="Simplified Arabic" panose="02020603050405020304" pitchFamily="18" charset="-78"/>
                <a:cs typeface="Simplified Arabic" panose="02020603050405020304" pitchFamily="18" charset="-78"/>
              </a:rPr>
              <a:t> </a:t>
            </a:r>
            <a:endParaRPr lang="ar-SA" sz="3600" dirty="0" smtClean="0">
              <a:solidFill>
                <a:srgbClr val="002060"/>
              </a:solidFill>
              <a:latin typeface="Simplified Arabic" panose="02020603050405020304" pitchFamily="18" charset="-78"/>
              <a:cs typeface="Simplified Arabic" panose="02020603050405020304" pitchFamily="18" charset="-78"/>
            </a:endParaRPr>
          </a:p>
          <a:p>
            <a:pPr marL="457200" lvl="0" indent="-457200" algn="just">
              <a:lnSpc>
                <a:spcPct val="100000"/>
              </a:lnSpc>
              <a:spcBef>
                <a:spcPts val="0"/>
              </a:spcBef>
              <a:buFont typeface="Wingdings" panose="05000000000000000000" pitchFamily="2" charset="2"/>
              <a:buChar char="Ø"/>
            </a:pPr>
            <a:r>
              <a:rPr lang="ar-SA" sz="3600" dirty="0" smtClean="0">
                <a:solidFill>
                  <a:srgbClr val="002060"/>
                </a:solidFill>
                <a:latin typeface="Simplified Arabic" panose="02020603050405020304" pitchFamily="18" charset="-78"/>
                <a:cs typeface="Simplified Arabic" panose="02020603050405020304" pitchFamily="18" charset="-78"/>
              </a:rPr>
              <a:t>انسحاب المحاسب خلال فترة التجربة، وذلك بسبب حصله على عرض وظيفي أفضل من عرض الجمعية.  </a:t>
            </a:r>
            <a:endParaRPr lang="ar-SA" sz="3600" dirty="0">
              <a:solidFill>
                <a:srgbClr val="002060"/>
              </a:solidFill>
              <a:latin typeface="Simplified Arabic" panose="02020603050405020304" pitchFamily="18" charset="-78"/>
              <a:cs typeface="Simplified Arabic" panose="02020603050405020304" pitchFamily="18" charset="-78"/>
            </a:endParaRPr>
          </a:p>
        </p:txBody>
      </p:sp>
      <p:sp>
        <p:nvSpPr>
          <p:cNvPr id="8" name="Hexagon 20">
            <a:extLst>
              <a:ext uri="{FF2B5EF4-FFF2-40B4-BE49-F238E27FC236}">
                <a16:creationId xmlns:a16="http://schemas.microsoft.com/office/drawing/2014/main" id="{D75368DF-6093-60AF-E59C-C71FAD6E02EB}"/>
              </a:ext>
            </a:extLst>
          </p:cNvPr>
          <p:cNvSpPr/>
          <p:nvPr/>
        </p:nvSpPr>
        <p:spPr>
          <a:xfrm>
            <a:off x="8187067" y="617183"/>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التحديات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482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22322">
        <p159:morph option="byObject"/>
      </p:transition>
    </mc:Choice>
    <mc:Fallback>
      <p:transition spd="slow" advTm="223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1005110980"/>
              </p:ext>
            </p:extLst>
          </p:nvPr>
        </p:nvGraphicFramePr>
        <p:xfrm>
          <a:off x="8229600" y="1552303"/>
          <a:ext cx="3505199" cy="1931126"/>
        </p:xfrm>
        <a:graphic>
          <a:graphicData uri="http://schemas.openxmlformats.org/presentationml/2006/ole">
            <mc:AlternateContent xmlns:mc="http://schemas.openxmlformats.org/markup-compatibility/2006">
              <mc:Choice xmlns:v="urn:schemas-microsoft-com:vml" Requires="v">
                <p:oleObj spid="_x0000_s1205" name="Acrobat Document" r:id="rId6" imgW="8029575" imgH="11353688" progId="Acrobat.Document.DC">
                  <p:embed/>
                </p:oleObj>
              </mc:Choice>
              <mc:Fallback>
                <p:oleObj name="Acrobat Document" r:id="rId6" imgW="8029575" imgH="11353688" progId="Acrobat.Document.DC">
                  <p:embed/>
                  <p:pic>
                    <p:nvPicPr>
                      <p:cNvPr id="5" name="Content Placeholder 4"/>
                      <p:cNvPicPr/>
                      <p:nvPr/>
                    </p:nvPicPr>
                    <p:blipFill>
                      <a:blip r:embed="rId7"/>
                      <a:stretch>
                        <a:fillRect/>
                      </a:stretch>
                    </p:blipFill>
                    <p:spPr>
                      <a:xfrm>
                        <a:off x="8229600" y="1552303"/>
                        <a:ext cx="3505199" cy="1931126"/>
                      </a:xfrm>
                      <a:prstGeom prst="rect">
                        <a:avLst/>
                      </a:prstGeom>
                    </p:spPr>
                  </p:pic>
                </p:oleObj>
              </mc:Fallback>
            </mc:AlternateContent>
          </a:graphicData>
        </a:graphic>
      </p:graphicFrame>
      <p:graphicFrame>
        <p:nvGraphicFramePr>
          <p:cNvPr id="7" name="Content Placeholder 6"/>
          <p:cNvGraphicFramePr>
            <a:graphicFrameLocks noChangeAspect="1"/>
          </p:cNvGraphicFramePr>
          <p:nvPr>
            <p:extLst>
              <p:ext uri="{D42A27DB-BD31-4B8C-83A1-F6EECF244321}">
                <p14:modId xmlns:p14="http://schemas.microsoft.com/office/powerpoint/2010/main" val="2720783105"/>
              </p:ext>
            </p:extLst>
          </p:nvPr>
        </p:nvGraphicFramePr>
        <p:xfrm>
          <a:off x="4679338" y="1552303"/>
          <a:ext cx="3074987" cy="1931126"/>
        </p:xfrm>
        <a:graphic>
          <a:graphicData uri="http://schemas.openxmlformats.org/presentationml/2006/ole">
            <mc:AlternateContent xmlns:mc="http://schemas.openxmlformats.org/markup-compatibility/2006">
              <mc:Choice xmlns:v="urn:schemas-microsoft-com:vml" Requires="v">
                <p:oleObj spid="_x0000_s1206" name="Acrobat Document" r:id="rId8" imgW="5667263" imgH="8019826" progId="Acrobat.Document.DC">
                  <p:embed/>
                </p:oleObj>
              </mc:Choice>
              <mc:Fallback>
                <p:oleObj name="Acrobat Document" r:id="rId8" imgW="5667263" imgH="8019826" progId="Acrobat.Document.DC">
                  <p:embed/>
                  <p:pic>
                    <p:nvPicPr>
                      <p:cNvPr id="7" name="Content Placeholder 6"/>
                      <p:cNvPicPr/>
                      <p:nvPr/>
                    </p:nvPicPr>
                    <p:blipFill>
                      <a:blip r:embed="rId9"/>
                      <a:stretch>
                        <a:fillRect/>
                      </a:stretch>
                    </p:blipFill>
                    <p:spPr>
                      <a:xfrm>
                        <a:off x="4679338" y="1552303"/>
                        <a:ext cx="3074987" cy="1931126"/>
                      </a:xfrm>
                      <a:prstGeom prst="rect">
                        <a:avLst/>
                      </a:prstGeom>
                    </p:spPr>
                  </p:pic>
                </p:oleObj>
              </mc:Fallback>
            </mc:AlternateContent>
          </a:graphicData>
        </a:graphic>
      </p:graphicFrame>
      <p:pic>
        <p:nvPicPr>
          <p:cNvPr id="3" name="Picture 2"/>
          <p:cNvPicPr>
            <a:picLocks noChangeAspect="1"/>
          </p:cNvPicPr>
          <p:nvPr/>
        </p:nvPicPr>
        <p:blipFill>
          <a:blip r:embed="rId10"/>
          <a:stretch>
            <a:fillRect/>
          </a:stretch>
        </p:blipFill>
        <p:spPr>
          <a:xfrm>
            <a:off x="885372" y="1552303"/>
            <a:ext cx="2931885" cy="926672"/>
          </a:xfrm>
          <a:prstGeom prst="rect">
            <a:avLst/>
          </a:prstGeom>
        </p:spPr>
      </p:pic>
      <p:sp>
        <p:nvSpPr>
          <p:cNvPr id="8" name="Rectangle 7"/>
          <p:cNvSpPr/>
          <p:nvPr/>
        </p:nvSpPr>
        <p:spPr>
          <a:xfrm>
            <a:off x="522514" y="2517866"/>
            <a:ext cx="3294743" cy="1200329"/>
          </a:xfrm>
          <a:prstGeom prst="rect">
            <a:avLst/>
          </a:prstGeom>
        </p:spPr>
        <p:txBody>
          <a:bodyPr wrap="square">
            <a:spAutoFit/>
          </a:bodyPr>
          <a:lstStyle/>
          <a:p>
            <a:r>
              <a:rPr lang="ar-SA" dirty="0"/>
              <a:t>جمعية علم الاجتماع المهني</a:t>
            </a:r>
          </a:p>
          <a:p>
            <a:r>
              <a:rPr lang="ar-SA" dirty="0"/>
              <a:t>رقم العميل </a:t>
            </a:r>
            <a:r>
              <a:rPr lang="en-US" dirty="0"/>
              <a:t>26934820</a:t>
            </a:r>
          </a:p>
          <a:p>
            <a:r>
              <a:rPr lang="en-US" dirty="0"/>
              <a:t>IBAN: SA5480000589608010866688</a:t>
            </a:r>
            <a:endParaRPr lang="ar-SA" dirty="0"/>
          </a:p>
        </p:txBody>
      </p:sp>
      <p:pic>
        <p:nvPicPr>
          <p:cNvPr id="9" name="Picture 8"/>
          <p:cNvPicPr>
            <a:picLocks noChangeAspect="1"/>
          </p:cNvPicPr>
          <p:nvPr/>
        </p:nvPicPr>
        <p:blipFill>
          <a:blip r:embed="rId11"/>
          <a:stretch>
            <a:fillRect/>
          </a:stretch>
        </p:blipFill>
        <p:spPr>
          <a:xfrm>
            <a:off x="8229600" y="3718195"/>
            <a:ext cx="3962400" cy="2560895"/>
          </a:xfrm>
          <a:prstGeom prst="rect">
            <a:avLst/>
          </a:prstGeom>
        </p:spPr>
      </p:pic>
      <p:pic>
        <p:nvPicPr>
          <p:cNvPr id="10" name="صورة 8">
            <a:extLst>
              <a:ext uri="{FF2B5EF4-FFF2-40B4-BE49-F238E27FC236}">
                <a16:creationId xmlns:a16="http://schemas.microsoft.com/office/drawing/2014/main" id="{7DF4EDD1-36AC-CC19-CDEB-E620DE07D330}"/>
              </a:ext>
            </a:extLst>
          </p:cNvPr>
          <p:cNvPicPr>
            <a:picLocks noChangeAspect="1"/>
          </p:cNvPicPr>
          <p:nvPr/>
        </p:nvPicPr>
        <p:blipFill>
          <a:blip r:embed="rId12"/>
          <a:stretch>
            <a:fillRect/>
          </a:stretch>
        </p:blipFill>
        <p:spPr>
          <a:xfrm>
            <a:off x="4252686" y="3718195"/>
            <a:ext cx="3976914" cy="2560895"/>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2514" y="3718195"/>
            <a:ext cx="3294743" cy="2560895"/>
          </a:xfrm>
          <a:prstGeom prst="rect">
            <a:avLst/>
          </a:prstGeom>
        </p:spPr>
      </p:pic>
      <p:sp>
        <p:nvSpPr>
          <p:cNvPr id="12" name="Hexagon 20">
            <a:extLst>
              <a:ext uri="{FF2B5EF4-FFF2-40B4-BE49-F238E27FC236}">
                <a16:creationId xmlns:a16="http://schemas.microsoft.com/office/drawing/2014/main" id="{D75368DF-6093-60AF-E59C-C71FAD6E02EB}"/>
              </a:ext>
            </a:extLst>
          </p:cNvPr>
          <p:cNvSpPr/>
          <p:nvPr/>
        </p:nvSpPr>
        <p:spPr>
          <a:xfrm>
            <a:off x="8244114" y="617184"/>
            <a:ext cx="3490685"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a:solidFill>
                  <a:srgbClr val="FFFF00"/>
                </a:solidFill>
                <a:latin typeface="Calibri" panose="020F0502020204030204" pitchFamily="34" charset="0"/>
                <a:ea typeface="Calibri" panose="020F0502020204030204" pitchFamily="34" charset="0"/>
                <a:cs typeface="Simplified Arabic" panose="02020603050405020304" pitchFamily="18" charset="-78"/>
              </a:rPr>
              <a:t>أ</a:t>
            </a: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هم الشهادات</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0101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5572">
        <p159:morph option="byObject"/>
      </p:transition>
    </mc:Choice>
    <mc:Fallback>
      <p:transition spd="slow" advTm="15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pic>
        <p:nvPicPr>
          <p:cNvPr id="2" name="Picture 1"/>
          <p:cNvPicPr>
            <a:picLocks noChangeAspect="1"/>
          </p:cNvPicPr>
          <p:nvPr/>
        </p:nvPicPr>
        <p:blipFill>
          <a:blip r:embed="rId5"/>
          <a:stretch>
            <a:fillRect/>
          </a:stretch>
        </p:blipFill>
        <p:spPr>
          <a:xfrm>
            <a:off x="2179319" y="1698171"/>
            <a:ext cx="4250509" cy="4368800"/>
          </a:xfrm>
          <a:prstGeom prst="rect">
            <a:avLst/>
          </a:prstGeom>
        </p:spPr>
      </p:pic>
      <p:sp>
        <p:nvSpPr>
          <p:cNvPr id="8" name="مربع نص 2">
            <a:extLst>
              <a:ext uri="{FF2B5EF4-FFF2-40B4-BE49-F238E27FC236}">
                <a16:creationId xmlns:a16="http://schemas.microsoft.com/office/drawing/2014/main" id="{C0CC53CD-D7D7-9184-F45A-DBC1FB2AB215}"/>
              </a:ext>
            </a:extLst>
          </p:cNvPr>
          <p:cNvSpPr txBox="1"/>
          <p:nvPr/>
        </p:nvSpPr>
        <p:spPr>
          <a:xfrm>
            <a:off x="6952344" y="1698170"/>
            <a:ext cx="4782456" cy="4216539"/>
          </a:xfrm>
          <a:prstGeom prst="rect">
            <a:avLst/>
          </a:prstGeom>
          <a:noFill/>
        </p:spPr>
        <p:txBody>
          <a:bodyPr wrap="square" lIns="91440" tIns="45720" rIns="91440" bIns="45720" rtlCol="1" anchor="t">
            <a:spAutoFit/>
          </a:bodyPr>
          <a:lstStyle/>
          <a:p>
            <a:pPr algn="justLow"/>
            <a:r>
              <a:rPr lang="ar-SA" sz="3600" dirty="0" smtClean="0">
                <a:solidFill>
                  <a:schemeClr val="accent1">
                    <a:lumMod val="75000"/>
                  </a:schemeClr>
                </a:solidFill>
                <a:latin typeface="+mj-lt"/>
                <a:ea typeface="Calibri" panose="020F0502020204030204" pitchFamily="34" charset="0"/>
                <a:cs typeface="Simplified Arabic"/>
              </a:rPr>
              <a:t>" نهدف للوصول إلى قطاع غير ربحي مهم مبادر وداعم ومؤثر في التعليم والصحة والثقافة والمجلات البحثية "</a:t>
            </a:r>
            <a:r>
              <a:rPr lang="en-US" sz="3600" b="0" dirty="0" smtClean="0">
                <a:solidFill>
                  <a:schemeClr val="accent1">
                    <a:lumMod val="75000"/>
                  </a:schemeClr>
                </a:solidFill>
                <a:effectLst/>
                <a:latin typeface="Simplified Arabic"/>
                <a:ea typeface="Calibri" panose="020F0502020204030204" pitchFamily="34" charset="0"/>
                <a:cs typeface="Arial"/>
              </a:rPr>
              <a:t>.</a:t>
            </a:r>
            <a:endParaRPr lang="ar-SA" sz="3600" b="0" dirty="0" smtClean="0">
              <a:solidFill>
                <a:schemeClr val="accent1">
                  <a:lumMod val="75000"/>
                </a:schemeClr>
              </a:solidFill>
              <a:effectLst/>
              <a:latin typeface="Simplified Arabic"/>
              <a:ea typeface="Calibri" panose="020F0502020204030204" pitchFamily="34" charset="0"/>
              <a:cs typeface="Arial"/>
            </a:endParaRPr>
          </a:p>
          <a:p>
            <a:pPr algn="just"/>
            <a:r>
              <a:rPr lang="ar-SA" sz="3600" dirty="0" smtClean="0">
                <a:solidFill>
                  <a:schemeClr val="accent1">
                    <a:lumMod val="75000"/>
                  </a:schemeClr>
                </a:solidFill>
                <a:latin typeface="Simplified Arabic"/>
                <a:ea typeface="Calibri" panose="020F0502020204030204" pitchFamily="34" charset="0"/>
                <a:cs typeface="Arial"/>
              </a:rPr>
              <a:t>     ولي العهد صاحب السمو الملكي الأمير محمد بن سلمان بن عبدالعزيز آل سعود ،،، </a:t>
            </a:r>
          </a:p>
          <a:p>
            <a:endParaRPr lang="ar-SA"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1294650"/>
      </p:ext>
    </p:extLst>
  </p:cSld>
  <p:clrMapOvr>
    <a:masterClrMapping/>
  </p:clrMapOvr>
  <mc:AlternateContent xmlns:mc="http://schemas.openxmlformats.org/markup-compatibility/2006">
    <mc:Choice xmlns:p14="http://schemas.microsoft.com/office/powerpoint/2010/main" Requires="p14">
      <p:transition spd="slow" p14:dur="2000" advTm="11008"/>
    </mc:Choice>
    <mc:Fallback>
      <p:transition spd="slow" advTm="1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72457"/>
            <a:ext cx="6311537" cy="5655"/>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9319" y="4480173"/>
            <a:ext cx="4671423" cy="216546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7861" y="1458590"/>
            <a:ext cx="4188082" cy="2541105"/>
          </a:xfrm>
          <a:prstGeom prst="rect">
            <a:avLst/>
          </a:prstGeom>
        </p:spPr>
      </p:pic>
      <p:pic>
        <p:nvPicPr>
          <p:cNvPr id="10" name="Content Placeholder 9"/>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7437861" y="4480174"/>
            <a:ext cx="4188081" cy="2165461"/>
          </a:xfr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9319" y="1458590"/>
            <a:ext cx="4671423" cy="2541106"/>
          </a:xfrm>
          <a:prstGeom prst="rect">
            <a:avLst/>
          </a:prstGeom>
        </p:spPr>
      </p:pic>
      <p:sp>
        <p:nvSpPr>
          <p:cNvPr id="9" name="Hexagon 20">
            <a:extLst>
              <a:ext uri="{FF2B5EF4-FFF2-40B4-BE49-F238E27FC236}">
                <a16:creationId xmlns:a16="http://schemas.microsoft.com/office/drawing/2014/main" id="{D75368DF-6093-60AF-E59C-C71FAD6E02EB}"/>
              </a:ext>
            </a:extLst>
          </p:cNvPr>
          <p:cNvSpPr/>
          <p:nvPr/>
        </p:nvSpPr>
        <p:spPr>
          <a:xfrm>
            <a:off x="8287655" y="620650"/>
            <a:ext cx="3338287" cy="703614"/>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الشعار</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75619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4871">
        <p159:morph option="byObject"/>
      </p:transition>
    </mc:Choice>
    <mc:Fallback>
      <p:transition spd="slow" advTm="4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72457"/>
            <a:ext cx="6516522" cy="5656"/>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Hexagon 20">
            <a:extLst>
              <a:ext uri="{FF2B5EF4-FFF2-40B4-BE49-F238E27FC236}">
                <a16:creationId xmlns:a16="http://schemas.microsoft.com/office/drawing/2014/main" id="{9924E39C-2B5C-C0C3-9F71-33CE782D6939}"/>
              </a:ext>
            </a:extLst>
          </p:cNvPr>
          <p:cNvSpPr/>
          <p:nvPr/>
        </p:nvSpPr>
        <p:spPr>
          <a:xfrm>
            <a:off x="8360229" y="575719"/>
            <a:ext cx="3570513" cy="80857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Simplified Arabic" panose="02020603050405020304" pitchFamily="18" charset="-78"/>
              </a:rPr>
              <a:t>شركائنا</a:t>
            </a:r>
            <a:r>
              <a:rPr kumimoji="0" lang="ar-SA" sz="36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Simplified Arabic" panose="02020603050405020304" pitchFamily="18" charset="-78"/>
              </a:rPr>
              <a:t>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3" name="صورة 2" descr="صورة تحتوي على نص, الخط, شعار, رمز&#10;&#10;تم إنشاء الوصف تلقائياً">
            <a:extLst>
              <a:ext uri="{FF2B5EF4-FFF2-40B4-BE49-F238E27FC236}">
                <a16:creationId xmlns:a16="http://schemas.microsoft.com/office/drawing/2014/main" id="{82C95EEF-2BDA-F19F-9A2F-3FE15C1CCDD6}"/>
              </a:ext>
            </a:extLst>
          </p:cNvPr>
          <p:cNvPicPr>
            <a:picLocks noChangeAspect="1"/>
          </p:cNvPicPr>
          <p:nvPr/>
        </p:nvPicPr>
        <p:blipFill rotWithShape="1">
          <a:blip r:embed="rId5"/>
          <a:srcRect l="9873" t="28954" r="14508" b="24336"/>
          <a:stretch/>
        </p:blipFill>
        <p:spPr>
          <a:xfrm>
            <a:off x="1605520" y="3632561"/>
            <a:ext cx="3018803" cy="1099713"/>
          </a:xfrm>
          <a:prstGeom prst="rect">
            <a:avLst/>
          </a:prstGeom>
        </p:spPr>
      </p:pic>
      <p:pic>
        <p:nvPicPr>
          <p:cNvPr id="17" name="صورة 16" descr="صورة تحتوي على نص, بطاقة العمل, الخط, لقطة شاشة&#10;&#10;تم إنشاء الوصف تلقائياً">
            <a:extLst>
              <a:ext uri="{FF2B5EF4-FFF2-40B4-BE49-F238E27FC236}">
                <a16:creationId xmlns:a16="http://schemas.microsoft.com/office/drawing/2014/main" id="{D6312713-FFE6-39EB-5F9B-0D69D90823BC}"/>
              </a:ext>
            </a:extLst>
          </p:cNvPr>
          <p:cNvPicPr>
            <a:picLocks noChangeAspect="1"/>
          </p:cNvPicPr>
          <p:nvPr/>
        </p:nvPicPr>
        <p:blipFill rotWithShape="1">
          <a:blip r:embed="rId6"/>
          <a:srcRect l="14208" t="24118" r="11367" b="30009"/>
          <a:stretch/>
        </p:blipFill>
        <p:spPr>
          <a:xfrm>
            <a:off x="6957060" y="5010855"/>
            <a:ext cx="2055165" cy="1670894"/>
          </a:xfrm>
          <a:prstGeom prst="rect">
            <a:avLst/>
          </a:prstGeom>
        </p:spPr>
      </p:pic>
      <p:pic>
        <p:nvPicPr>
          <p:cNvPr id="19" name="صورة 18" descr="صورة تحتوي على شعار, الخط, رمز, الرسومات&#10;&#10;تم إنشاء الوصف تلقائياً">
            <a:extLst>
              <a:ext uri="{FF2B5EF4-FFF2-40B4-BE49-F238E27FC236}">
                <a16:creationId xmlns:a16="http://schemas.microsoft.com/office/drawing/2014/main" id="{E9F110ED-733D-E597-43CE-6009AD811CA2}"/>
              </a:ext>
            </a:extLst>
          </p:cNvPr>
          <p:cNvPicPr>
            <a:picLocks noChangeAspect="1"/>
          </p:cNvPicPr>
          <p:nvPr/>
        </p:nvPicPr>
        <p:blipFill rotWithShape="1">
          <a:blip r:embed="rId7"/>
          <a:srcRect b="15074"/>
          <a:stretch/>
        </p:blipFill>
        <p:spPr>
          <a:xfrm>
            <a:off x="3924466" y="5516018"/>
            <a:ext cx="1912559" cy="1024622"/>
          </a:xfrm>
          <a:prstGeom prst="rect">
            <a:avLst/>
          </a:prstGeom>
        </p:spPr>
      </p:pic>
      <p:pic>
        <p:nvPicPr>
          <p:cNvPr id="10" name="صورة 9" descr="صورة تحتوي على الرسومات, الخط, شعار, تصميم الجرافيك&#10;&#10;تم إنشاء الوصف تلقائياً">
            <a:extLst>
              <a:ext uri="{FF2B5EF4-FFF2-40B4-BE49-F238E27FC236}">
                <a16:creationId xmlns:a16="http://schemas.microsoft.com/office/drawing/2014/main" id="{8DF6A552-564C-D74E-A977-76445EC515A2}"/>
              </a:ext>
            </a:extLst>
          </p:cNvPr>
          <p:cNvPicPr>
            <a:picLocks noChangeAspect="1"/>
          </p:cNvPicPr>
          <p:nvPr/>
        </p:nvPicPr>
        <p:blipFill rotWithShape="1">
          <a:blip r:embed="rId8"/>
          <a:srcRect l="9195" t="20021" r="11326" b="16312"/>
          <a:stretch/>
        </p:blipFill>
        <p:spPr>
          <a:xfrm>
            <a:off x="9542562" y="2035499"/>
            <a:ext cx="2502257" cy="1169013"/>
          </a:xfrm>
          <a:prstGeom prst="rect">
            <a:avLst/>
          </a:prstGeom>
        </p:spPr>
      </p:pic>
      <p:pic>
        <p:nvPicPr>
          <p:cNvPr id="12" name="صورة 11" descr="صورة تحتوي على لقطة شاشة, الخط, الرسومات, التصميم&#10;&#10;تم إنشاء الوصف تلقائياً">
            <a:extLst>
              <a:ext uri="{FF2B5EF4-FFF2-40B4-BE49-F238E27FC236}">
                <a16:creationId xmlns:a16="http://schemas.microsoft.com/office/drawing/2014/main" id="{B291CB0B-EADC-D738-49C9-B18B39087D06}"/>
              </a:ext>
            </a:extLst>
          </p:cNvPr>
          <p:cNvPicPr>
            <a:picLocks noChangeAspect="1"/>
          </p:cNvPicPr>
          <p:nvPr/>
        </p:nvPicPr>
        <p:blipFill rotWithShape="1">
          <a:blip r:embed="rId9"/>
          <a:srcRect t="15561" b="19075"/>
          <a:stretch/>
        </p:blipFill>
        <p:spPr>
          <a:xfrm>
            <a:off x="1510998" y="1674666"/>
            <a:ext cx="1912559" cy="1550773"/>
          </a:xfrm>
          <a:prstGeom prst="rect">
            <a:avLst/>
          </a:prstGeom>
        </p:spPr>
      </p:pic>
      <p:pic>
        <p:nvPicPr>
          <p:cNvPr id="14" name="صورة 13" descr="صورة تحتوي على الخط, الرسومات, شعار, تصميم الجرافيك&#10;&#10;تم إنشاء الوصف تلقائياً">
            <a:extLst>
              <a:ext uri="{FF2B5EF4-FFF2-40B4-BE49-F238E27FC236}">
                <a16:creationId xmlns:a16="http://schemas.microsoft.com/office/drawing/2014/main" id="{D773CD17-138B-DDB6-0F90-2C40F982D500}"/>
              </a:ext>
            </a:extLst>
          </p:cNvPr>
          <p:cNvPicPr>
            <a:picLocks noChangeAspect="1"/>
          </p:cNvPicPr>
          <p:nvPr/>
        </p:nvPicPr>
        <p:blipFill>
          <a:blip r:embed="rId10"/>
          <a:stretch>
            <a:fillRect/>
          </a:stretch>
        </p:blipFill>
        <p:spPr>
          <a:xfrm>
            <a:off x="7273442" y="1769916"/>
            <a:ext cx="1422400" cy="1422400"/>
          </a:xfrm>
          <a:prstGeom prst="rect">
            <a:avLst/>
          </a:prstGeom>
        </p:spPr>
      </p:pic>
      <p:pic>
        <p:nvPicPr>
          <p:cNvPr id="16" name="صورة 15" descr="صورة تحتوي على رمز, شعار, الرسومات, دائرة&#10;&#10;تم إنشاء الوصف تلقائياً">
            <a:extLst>
              <a:ext uri="{FF2B5EF4-FFF2-40B4-BE49-F238E27FC236}">
                <a16:creationId xmlns:a16="http://schemas.microsoft.com/office/drawing/2014/main" id="{72F99FDB-B808-433E-BE37-A81C2A03C0D2}"/>
              </a:ext>
            </a:extLst>
          </p:cNvPr>
          <p:cNvPicPr>
            <a:picLocks noChangeAspect="1"/>
          </p:cNvPicPr>
          <p:nvPr/>
        </p:nvPicPr>
        <p:blipFill>
          <a:blip r:embed="rId11"/>
          <a:stretch>
            <a:fillRect/>
          </a:stretch>
        </p:blipFill>
        <p:spPr>
          <a:xfrm>
            <a:off x="4624323" y="1761857"/>
            <a:ext cx="1631667" cy="1644515"/>
          </a:xfrm>
          <a:prstGeom prst="rect">
            <a:avLst/>
          </a:prstGeom>
        </p:spPr>
      </p:pic>
      <p:pic>
        <p:nvPicPr>
          <p:cNvPr id="20" name="صورة 19" descr="صورة تحتوي على نص, شعار, الخط&#10;&#10;تم إنشاء الوصف تلقائياً">
            <a:extLst>
              <a:ext uri="{FF2B5EF4-FFF2-40B4-BE49-F238E27FC236}">
                <a16:creationId xmlns:a16="http://schemas.microsoft.com/office/drawing/2014/main" id="{47F3C55B-A8FD-54EC-D6E7-1F43B205F0B3}"/>
              </a:ext>
            </a:extLst>
          </p:cNvPr>
          <p:cNvPicPr>
            <a:picLocks noChangeAspect="1"/>
          </p:cNvPicPr>
          <p:nvPr/>
        </p:nvPicPr>
        <p:blipFill rotWithShape="1">
          <a:blip r:embed="rId12"/>
          <a:srcRect l="18058" t="32876" r="25960" b="36555"/>
          <a:stretch/>
        </p:blipFill>
        <p:spPr>
          <a:xfrm>
            <a:off x="7160399" y="3590136"/>
            <a:ext cx="3703652" cy="1294026"/>
          </a:xfrm>
          <a:prstGeom prst="rect">
            <a:avLst/>
          </a:prstGeom>
        </p:spPr>
      </p:pic>
      <p:pic>
        <p:nvPicPr>
          <p:cNvPr id="22" name="رسم 21">
            <a:extLst>
              <a:ext uri="{FF2B5EF4-FFF2-40B4-BE49-F238E27FC236}">
                <a16:creationId xmlns:a16="http://schemas.microsoft.com/office/drawing/2014/main" id="{1686F2D3-E906-B152-7DF0-AEF701874456}"/>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1027532" y="5409137"/>
            <a:ext cx="2303575" cy="941501"/>
          </a:xfrm>
          <a:prstGeom prst="rect">
            <a:avLst/>
          </a:prstGeom>
        </p:spPr>
      </p:pic>
      <p:pic>
        <p:nvPicPr>
          <p:cNvPr id="24" name="صورة 23" descr="صورة تحتوي على الخط, الرسومات, تصميم الجرافيك, شعار&#10;&#10;تم إنشاء الوصف تلقائياً">
            <a:extLst>
              <a:ext uri="{FF2B5EF4-FFF2-40B4-BE49-F238E27FC236}">
                <a16:creationId xmlns:a16="http://schemas.microsoft.com/office/drawing/2014/main" id="{3ADBC597-8B15-2472-F286-EFC3E3AE3850}"/>
              </a:ext>
            </a:extLst>
          </p:cNvPr>
          <p:cNvPicPr>
            <a:picLocks noChangeAspect="1"/>
          </p:cNvPicPr>
          <p:nvPr/>
        </p:nvPicPr>
        <p:blipFill rotWithShape="1">
          <a:blip r:embed="rId15"/>
          <a:srcRect t="27101" b="26592"/>
          <a:stretch/>
        </p:blipFill>
        <p:spPr>
          <a:xfrm>
            <a:off x="9542561" y="5199289"/>
            <a:ext cx="2502257" cy="1294026"/>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1826218"/>
      </p:ext>
    </p:extLst>
  </p:cSld>
  <p:clrMapOvr>
    <a:masterClrMapping/>
  </p:clrMapOvr>
  <mc:AlternateContent xmlns:mc="http://schemas.openxmlformats.org/markup-compatibility/2006">
    <mc:Choice xmlns:p14="http://schemas.microsoft.com/office/powerpoint/2010/main" Requires="p14">
      <p:transition spd="slow" p14:dur="2000" advTm="12216"/>
    </mc:Choice>
    <mc:Fallback>
      <p:transition spd="slow" advTm="12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21" idx="3"/>
          </p:cNvCxnSpPr>
          <p:nvPr/>
        </p:nvCxnSpPr>
        <p:spPr>
          <a:xfrm>
            <a:off x="2228544" y="1111069"/>
            <a:ext cx="5852576"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Diamond 5">
            <a:extLst>
              <a:ext uri="{FF2B5EF4-FFF2-40B4-BE49-F238E27FC236}">
                <a16:creationId xmlns:a16="http://schemas.microsoft.com/office/drawing/2014/main" id="{ED154402-65E2-E0A0-D0C2-733089A9DFE3}"/>
              </a:ext>
            </a:extLst>
          </p:cNvPr>
          <p:cNvSpPr/>
          <p:nvPr/>
        </p:nvSpPr>
        <p:spPr>
          <a:xfrm>
            <a:off x="7886500" y="2386888"/>
            <a:ext cx="628295" cy="618382"/>
          </a:xfrm>
          <a:custGeom>
            <a:avLst/>
            <a:gdLst/>
            <a:ahLst/>
            <a:cxnLst/>
            <a:rect l="l" t="t" r="r" b="b"/>
            <a:pathLst>
              <a:path w="3240001" h="3249575">
                <a:moveTo>
                  <a:pt x="1275349" y="2002569"/>
                </a:moveTo>
                <a:lnTo>
                  <a:pt x="1625117" y="2233002"/>
                </a:lnTo>
                <a:lnTo>
                  <a:pt x="1968772" y="2006596"/>
                </a:lnTo>
                <a:lnTo>
                  <a:pt x="3240001" y="3249575"/>
                </a:lnTo>
                <a:lnTo>
                  <a:pt x="0" y="3249575"/>
                </a:lnTo>
                <a:close/>
                <a:moveTo>
                  <a:pt x="1067116" y="1473605"/>
                </a:moveTo>
                <a:lnTo>
                  <a:pt x="1067116" y="1581605"/>
                </a:lnTo>
                <a:lnTo>
                  <a:pt x="2183116" y="1581605"/>
                </a:lnTo>
                <a:lnTo>
                  <a:pt x="2183116" y="1473605"/>
                </a:lnTo>
                <a:close/>
                <a:moveTo>
                  <a:pt x="1067116" y="1267205"/>
                </a:moveTo>
                <a:lnTo>
                  <a:pt x="1067116" y="1375205"/>
                </a:lnTo>
                <a:lnTo>
                  <a:pt x="2183116" y="1375205"/>
                </a:lnTo>
                <a:lnTo>
                  <a:pt x="2183116" y="1267205"/>
                </a:lnTo>
                <a:close/>
                <a:moveTo>
                  <a:pt x="3240001" y="1172196"/>
                </a:moveTo>
                <a:lnTo>
                  <a:pt x="3240001" y="3142550"/>
                </a:lnTo>
                <a:lnTo>
                  <a:pt x="2026252" y="1968728"/>
                </a:lnTo>
                <a:lnTo>
                  <a:pt x="3049854" y="1294362"/>
                </a:lnTo>
                <a:close/>
                <a:moveTo>
                  <a:pt x="0" y="1172196"/>
                </a:moveTo>
                <a:lnTo>
                  <a:pt x="602850" y="1559516"/>
                </a:lnTo>
                <a:lnTo>
                  <a:pt x="1217896" y="1964719"/>
                </a:lnTo>
                <a:lnTo>
                  <a:pt x="0" y="3142550"/>
                </a:lnTo>
                <a:close/>
                <a:moveTo>
                  <a:pt x="1067116" y="1060805"/>
                </a:moveTo>
                <a:lnTo>
                  <a:pt x="1067116" y="1168805"/>
                </a:lnTo>
                <a:lnTo>
                  <a:pt x="2183116" y="1168805"/>
                </a:lnTo>
                <a:lnTo>
                  <a:pt x="2183116" y="1060805"/>
                </a:lnTo>
                <a:close/>
                <a:moveTo>
                  <a:pt x="869032" y="816137"/>
                </a:moveTo>
                <a:lnTo>
                  <a:pt x="2381200" y="816137"/>
                </a:lnTo>
                <a:lnTo>
                  <a:pt x="2381200" y="1623491"/>
                </a:lnTo>
                <a:lnTo>
                  <a:pt x="1668045" y="2093329"/>
                </a:lnTo>
                <a:lnTo>
                  <a:pt x="1625116" y="2121611"/>
                </a:lnTo>
                <a:lnTo>
                  <a:pt x="869032" y="1623491"/>
                </a:lnTo>
                <a:close/>
                <a:moveTo>
                  <a:pt x="1625116" y="0"/>
                </a:moveTo>
                <a:lnTo>
                  <a:pt x="3235286" y="1060806"/>
                </a:lnTo>
                <a:lnTo>
                  <a:pt x="2489212" y="1552331"/>
                </a:lnTo>
                <a:lnTo>
                  <a:pt x="2489212" y="708008"/>
                </a:lnTo>
                <a:lnTo>
                  <a:pt x="761020" y="708008"/>
                </a:lnTo>
                <a:lnTo>
                  <a:pt x="761020" y="1552331"/>
                </a:lnTo>
                <a:lnTo>
                  <a:pt x="14946" y="106080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mn-cs"/>
            </a:endParaRPr>
          </a:p>
        </p:txBody>
      </p:sp>
      <p:sp>
        <p:nvSpPr>
          <p:cNvPr id="18" name="مربع نص 17">
            <a:extLst>
              <a:ext uri="{FF2B5EF4-FFF2-40B4-BE49-F238E27FC236}">
                <a16:creationId xmlns:a16="http://schemas.microsoft.com/office/drawing/2014/main" id="{16692C0C-4D73-DA44-021E-61DE3DA19E64}"/>
              </a:ext>
            </a:extLst>
          </p:cNvPr>
          <p:cNvSpPr txBox="1"/>
          <p:nvPr/>
        </p:nvSpPr>
        <p:spPr>
          <a:xfrm>
            <a:off x="8643050" y="2659172"/>
            <a:ext cx="341557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b="1" dirty="0" smtClean="0">
                <a:solidFill>
                  <a:prstClr val="black"/>
                </a:solidFill>
                <a:latin typeface="Simplified Arabic" panose="02020603050405020304" pitchFamily="18" charset="-78"/>
                <a:ea typeface="Calibri" panose="020F0502020204030204" pitchFamily="34" charset="0"/>
                <a:cs typeface="Arial" panose="020B0604020202020204" pitchFamily="34" charset="0"/>
                <a:hlinkClick r:id="rId5"/>
              </a:rPr>
              <a:t>info</a:t>
            </a:r>
            <a:r>
              <a:rPr kumimoji="0" lang="en-US" sz="2000" b="1" i="0" u="none" strike="noStrike" kern="1200" cap="none" spc="0" normalizeH="0" baseline="0" noProof="0" dirty="0" smtClean="0">
                <a:ln>
                  <a:noFill/>
                </a:ln>
                <a:solidFill>
                  <a:prstClr val="black"/>
                </a:solidFill>
                <a:effectLst/>
                <a:uLnTx/>
                <a:uFillTx/>
                <a:latin typeface="Simplified Arabic" panose="02020603050405020304" pitchFamily="18" charset="-78"/>
                <a:ea typeface="Calibri" panose="020F0502020204030204" pitchFamily="34" charset="0"/>
                <a:cs typeface="Arial" panose="020B0604020202020204" pitchFamily="34" charset="0"/>
                <a:hlinkClick r:id="rId5"/>
              </a:rPr>
              <a:t>@psa.org.sa</a:t>
            </a:r>
            <a:endParaRPr kumimoji="0" lang="en-US" sz="2000" b="1" i="0" u="none" strike="noStrike" kern="1200" cap="none" spc="0" normalizeH="0" baseline="0" noProof="0" dirty="0">
              <a:ln>
                <a:noFill/>
              </a:ln>
              <a:solidFill>
                <a:prstClr val="black"/>
              </a:solidFill>
              <a:effectLst/>
              <a:uLnTx/>
              <a:uFillTx/>
              <a:latin typeface="Simplified Arabic" panose="02020603050405020304" pitchFamily="18" charset="-78"/>
              <a:ea typeface="Calibri" panose="020F0502020204030204" pitchFamily="34" charset="0"/>
              <a:cs typeface="Arial" panose="020B0604020202020204" pitchFamily="34" charset="0"/>
            </a:endParaRPr>
          </a:p>
        </p:txBody>
      </p:sp>
      <p:sp>
        <p:nvSpPr>
          <p:cNvPr id="8" name="مربع نص 7">
            <a:extLst>
              <a:ext uri="{FF2B5EF4-FFF2-40B4-BE49-F238E27FC236}">
                <a16:creationId xmlns:a16="http://schemas.microsoft.com/office/drawing/2014/main" id="{1CEA0A2B-F43B-6CF8-E3EC-1AF728A6A719}"/>
              </a:ext>
            </a:extLst>
          </p:cNvPr>
          <p:cNvSpPr txBox="1"/>
          <p:nvPr/>
        </p:nvSpPr>
        <p:spPr>
          <a:xfrm>
            <a:off x="1661698" y="3798718"/>
            <a:ext cx="1958345" cy="400110"/>
          </a:xfrm>
          <a:prstGeom prst="rect">
            <a:avLst/>
          </a:prstGeom>
          <a:noFill/>
        </p:spPr>
        <p:txBody>
          <a:bodyPr wrap="square" rtlCol="1">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implified Arabic" panose="02020603050405020304" pitchFamily="18" charset="-78"/>
                <a:ea typeface="Calibri" panose="020F0502020204030204" pitchFamily="34" charset="0"/>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Simplified Arabic" panose="02020603050405020304" pitchFamily="18" charset="-78"/>
                <a:ea typeface="+mn-ea"/>
                <a:cs typeface="+mn-cs"/>
              </a:rPr>
              <a:t>sociologyasso</a:t>
            </a:r>
            <a:endParaRPr kumimoji="0" lang="en-US" sz="20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mn-cs"/>
            </a:endParaRPr>
          </a:p>
        </p:txBody>
      </p:sp>
      <p:pic>
        <p:nvPicPr>
          <p:cNvPr id="14" name="صورة 13" descr="صورة تحتوي على دائرة, الرسومات&#10;&#10;تم إنشاء الوصف تلقائياً">
            <a:extLst>
              <a:ext uri="{FF2B5EF4-FFF2-40B4-BE49-F238E27FC236}">
                <a16:creationId xmlns:a16="http://schemas.microsoft.com/office/drawing/2014/main" id="{7214CDC8-93D3-BCDC-E31E-3F74E2CD3A42}"/>
              </a:ext>
            </a:extLst>
          </p:cNvPr>
          <p:cNvPicPr>
            <a:picLocks noChangeAspect="1"/>
          </p:cNvPicPr>
          <p:nvPr/>
        </p:nvPicPr>
        <p:blipFill>
          <a:blip r:embed="rId6">
            <a:extLst>
              <a:ext uri="{837473B0-CC2E-450A-ABE3-18F120FF3D39}">
                <a1611:picAttrSrcUrl xmlns="" xmlns:a1611="http://schemas.microsoft.com/office/drawing/2016/11/main" r:id="rId7"/>
              </a:ext>
            </a:extLst>
          </a:blip>
          <a:stretch>
            <a:fillRect/>
          </a:stretch>
        </p:blipFill>
        <p:spPr>
          <a:xfrm>
            <a:off x="411480" y="5039185"/>
            <a:ext cx="877281" cy="877281"/>
          </a:xfrm>
          <a:prstGeom prst="rect">
            <a:avLst/>
          </a:prstGeom>
        </p:spPr>
      </p:pic>
      <p:pic>
        <p:nvPicPr>
          <p:cNvPr id="19" name="صورة 18" descr="صورة تحتوي على نص, شعار, الخط, رمز&#10;&#10;تم إنشاء الوصف تلقائياً">
            <a:extLst>
              <a:ext uri="{FF2B5EF4-FFF2-40B4-BE49-F238E27FC236}">
                <a16:creationId xmlns:a16="http://schemas.microsoft.com/office/drawing/2014/main" id="{AC96B503-E7FA-945C-BF01-F7D0747B664E}"/>
              </a:ext>
            </a:extLst>
          </p:cNvPr>
          <p:cNvPicPr>
            <a:picLocks noChangeAspect="1"/>
          </p:cNvPicPr>
          <p:nvPr/>
        </p:nvPicPr>
        <p:blipFill>
          <a:blip r:embed="rId8">
            <a:extLst>
              <a:ext uri="{837473B0-CC2E-450A-ABE3-18F120FF3D39}">
                <a1611:picAttrSrcUrl xmlns="" xmlns:a1611="http://schemas.microsoft.com/office/drawing/2016/11/main" r:id="rId9"/>
              </a:ext>
            </a:extLst>
          </a:blip>
          <a:stretch>
            <a:fillRect/>
          </a:stretch>
        </p:blipFill>
        <p:spPr>
          <a:xfrm>
            <a:off x="7634287" y="3504990"/>
            <a:ext cx="1252715" cy="886922"/>
          </a:xfrm>
          <a:prstGeom prst="rect">
            <a:avLst/>
          </a:prstGeom>
        </p:spPr>
      </p:pic>
      <p:sp>
        <p:nvSpPr>
          <p:cNvPr id="20" name="مربع نص 19">
            <a:extLst>
              <a:ext uri="{FF2B5EF4-FFF2-40B4-BE49-F238E27FC236}">
                <a16:creationId xmlns:a16="http://schemas.microsoft.com/office/drawing/2014/main" id="{71345034-6BC8-599D-0FF3-D78D405C8DC5}"/>
              </a:ext>
            </a:extLst>
          </p:cNvPr>
          <p:cNvSpPr txBox="1"/>
          <p:nvPr/>
        </p:nvSpPr>
        <p:spPr>
          <a:xfrm>
            <a:off x="1508059" y="6204607"/>
            <a:ext cx="931917" cy="230832"/>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ar-SA" sz="9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4" name="صورة 23" descr="صورة تحتوي على شعار, قصاصة فنية, الرسومات, التصميم&#10;&#10;تم إنشاء الوصف تلقائياً">
            <a:extLst>
              <a:ext uri="{FF2B5EF4-FFF2-40B4-BE49-F238E27FC236}">
                <a16:creationId xmlns:a16="http://schemas.microsoft.com/office/drawing/2014/main" id="{ADA7880F-E806-C98E-371B-EE4EC457691B}"/>
              </a:ext>
            </a:extLst>
          </p:cNvPr>
          <p:cNvPicPr>
            <a:picLocks noChangeAspect="1"/>
          </p:cNvPicPr>
          <p:nvPr/>
        </p:nvPicPr>
        <p:blipFill>
          <a:blip r:embed="rId10">
            <a:extLst>
              <a:ext uri="{837473B0-CC2E-450A-ABE3-18F120FF3D39}">
                <a1611:picAttrSrcUrl xmlns="" xmlns:a1611="http://schemas.microsoft.com/office/drawing/2016/11/main" r:id="rId11"/>
              </a:ext>
            </a:extLst>
          </a:blip>
          <a:stretch>
            <a:fillRect/>
          </a:stretch>
        </p:blipFill>
        <p:spPr>
          <a:xfrm>
            <a:off x="8081120" y="5039185"/>
            <a:ext cx="667682" cy="667682"/>
          </a:xfrm>
          <a:prstGeom prst="rect">
            <a:avLst/>
          </a:prstGeom>
        </p:spPr>
      </p:pic>
      <p:sp>
        <p:nvSpPr>
          <p:cNvPr id="11" name="مربع نص 10">
            <a:extLst>
              <a:ext uri="{FF2B5EF4-FFF2-40B4-BE49-F238E27FC236}">
                <a16:creationId xmlns:a16="http://schemas.microsoft.com/office/drawing/2014/main" id="{E1987F0F-1760-DACA-48F8-B0FD2FB6706F}"/>
              </a:ext>
            </a:extLst>
          </p:cNvPr>
          <p:cNvSpPr txBox="1"/>
          <p:nvPr/>
        </p:nvSpPr>
        <p:spPr>
          <a:xfrm>
            <a:off x="9159978" y="3798718"/>
            <a:ext cx="2381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Simplified Arabic" panose="02020603050405020304" pitchFamily="18" charset="-78"/>
              </a:rPr>
              <a:t>@</a:t>
            </a:r>
            <a:r>
              <a:rPr kumimoji="0" lang="en-US" sz="2000" b="1" i="0" u="none" strike="noStrike" kern="1200" cap="none" spc="0" normalizeH="0" baseline="0" noProof="0" dirty="0" err="1">
                <a:ln>
                  <a:noFill/>
                </a:ln>
                <a:solidFill>
                  <a:srgbClr val="002060"/>
                </a:solidFill>
                <a:effectLst/>
                <a:uLnTx/>
                <a:uFillTx/>
                <a:latin typeface="Simplified Arabic" panose="02020603050405020304" pitchFamily="18" charset="-78"/>
                <a:ea typeface="+mn-ea"/>
                <a:cs typeface="+mn-cs"/>
              </a:rPr>
              <a:t>sociologyassoc</a:t>
            </a:r>
            <a:endParaRPr kumimoji="0" lang="ar-SA" sz="20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Arial" panose="020B0604020202020204" pitchFamily="34" charset="0"/>
            </a:endParaRPr>
          </a:p>
        </p:txBody>
      </p:sp>
      <p:sp>
        <p:nvSpPr>
          <p:cNvPr id="12" name="مربع نص 11">
            <a:extLst>
              <a:ext uri="{FF2B5EF4-FFF2-40B4-BE49-F238E27FC236}">
                <a16:creationId xmlns:a16="http://schemas.microsoft.com/office/drawing/2014/main" id="{6B212A27-2510-C20D-BD18-C25F50C3D1AA}"/>
              </a:ext>
            </a:extLst>
          </p:cNvPr>
          <p:cNvSpPr txBox="1"/>
          <p:nvPr/>
        </p:nvSpPr>
        <p:spPr>
          <a:xfrm>
            <a:off x="9058996" y="5306757"/>
            <a:ext cx="2127505" cy="40011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implified Arabic" panose="02020603050405020304" pitchFamily="18" charset="-78"/>
                <a:ea typeface="Calibri" panose="020F0502020204030204" pitchFamily="34" charset="0"/>
                <a:cs typeface="Arial" panose="020B0604020202020204" pitchFamily="34" charset="0"/>
              </a:rPr>
              <a:t>@</a:t>
            </a:r>
            <a:r>
              <a:rPr kumimoji="0" lang="en-US" sz="2000" b="1" i="0" u="none" strike="noStrike" kern="1200" cap="none" spc="0" normalizeH="0" baseline="0" noProof="0" dirty="0" err="1">
                <a:ln>
                  <a:noFill/>
                </a:ln>
                <a:solidFill>
                  <a:srgbClr val="002060"/>
                </a:solidFill>
                <a:effectLst/>
                <a:uLnTx/>
                <a:uFillTx/>
                <a:latin typeface="Simplified Arabic" panose="02020603050405020304" pitchFamily="18" charset="-78"/>
                <a:ea typeface="+mn-ea"/>
                <a:cs typeface="+mn-cs"/>
              </a:rPr>
              <a:t>sociologyassoc</a:t>
            </a:r>
            <a:endParaRPr kumimoji="0" lang="en-US" sz="20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mn-cs"/>
            </a:endParaRPr>
          </a:p>
        </p:txBody>
      </p:sp>
      <p:sp>
        <p:nvSpPr>
          <p:cNvPr id="16" name="مربع نص 15">
            <a:extLst>
              <a:ext uri="{FF2B5EF4-FFF2-40B4-BE49-F238E27FC236}">
                <a16:creationId xmlns:a16="http://schemas.microsoft.com/office/drawing/2014/main" id="{4B56F8BC-0463-4FC4-4324-1EE76E90099E}"/>
              </a:ext>
            </a:extLst>
          </p:cNvPr>
          <p:cNvSpPr txBox="1"/>
          <p:nvPr/>
        </p:nvSpPr>
        <p:spPr>
          <a:xfrm>
            <a:off x="1556472" y="5319683"/>
            <a:ext cx="230115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Simplified Arabic" panose="02020603050405020304" pitchFamily="18" charset="-78"/>
                <a:ea typeface="Calibri" panose="020F0502020204030204" pitchFamily="34" charset="0"/>
                <a:cs typeface="Arial" panose="020B0604020202020204" pitchFamily="34" charset="0"/>
              </a:rPr>
              <a:t> </a:t>
            </a:r>
            <a:r>
              <a:rPr kumimoji="0" lang="en-US" sz="2000" b="1" i="0" u="none" strike="noStrike" kern="1200" cap="none" spc="0" normalizeH="0" baseline="0" noProof="0" dirty="0" err="1">
                <a:ln>
                  <a:noFill/>
                </a:ln>
                <a:solidFill>
                  <a:srgbClr val="002060"/>
                </a:solidFill>
                <a:effectLst/>
                <a:uLnTx/>
                <a:uFillTx/>
                <a:latin typeface="Simplified Arabic" panose="02020603050405020304" pitchFamily="18" charset="-78"/>
                <a:ea typeface="+mn-ea"/>
                <a:cs typeface="+mn-cs"/>
              </a:rPr>
              <a:t>sociologyassoc</a:t>
            </a:r>
            <a:endParaRPr kumimoji="0" lang="ar-SA" sz="2000" b="1" i="0" u="none" strike="noStrike" kern="1200" cap="none" spc="0" normalizeH="0" baseline="0" noProof="0" dirty="0">
              <a:ln>
                <a:noFill/>
              </a:ln>
              <a:solidFill>
                <a:srgbClr val="002060"/>
              </a:solidFill>
              <a:effectLst/>
              <a:uLnTx/>
              <a:uFillTx/>
              <a:latin typeface="Simplified Arabic" panose="02020603050405020304" pitchFamily="18" charset="-78"/>
              <a:ea typeface="+mn-ea"/>
              <a:cs typeface="Arial" panose="020B0604020202020204" pitchFamily="34" charset="0"/>
            </a:endParaRPr>
          </a:p>
        </p:txBody>
      </p:sp>
      <p:pic>
        <p:nvPicPr>
          <p:cNvPr id="23" name="صورة 22" descr="صورة تحتوي على الرسومات, التلون, دائرة, لقطة شاشة&#10;&#10;تم إنشاء الوصف تلقائياً">
            <a:extLst>
              <a:ext uri="{FF2B5EF4-FFF2-40B4-BE49-F238E27FC236}">
                <a16:creationId xmlns:a16="http://schemas.microsoft.com/office/drawing/2014/main" id="{42D7E5C7-8126-8482-B79E-13C914B13862}"/>
              </a:ext>
            </a:extLst>
          </p:cNvPr>
          <p:cNvPicPr>
            <a:picLocks noChangeAspect="1"/>
          </p:cNvPicPr>
          <p:nvPr/>
        </p:nvPicPr>
        <p:blipFill>
          <a:blip r:embed="rId12">
            <a:extLst>
              <a:ext uri="{837473B0-CC2E-450A-ABE3-18F120FF3D39}">
                <a1611:picAttrSrcUrl xmlns="" xmlns:a1611="http://schemas.microsoft.com/office/drawing/2016/11/main" r:id="rId13"/>
              </a:ext>
            </a:extLst>
          </a:blip>
          <a:stretch>
            <a:fillRect/>
          </a:stretch>
        </p:blipFill>
        <p:spPr>
          <a:xfrm flipH="1">
            <a:off x="724959" y="2293014"/>
            <a:ext cx="600218" cy="600218"/>
          </a:xfrm>
          <a:prstGeom prst="rect">
            <a:avLst/>
          </a:prstGeom>
        </p:spPr>
      </p:pic>
      <p:sp>
        <p:nvSpPr>
          <p:cNvPr id="27" name="مربع نص 26">
            <a:extLst>
              <a:ext uri="{FF2B5EF4-FFF2-40B4-BE49-F238E27FC236}">
                <a16:creationId xmlns:a16="http://schemas.microsoft.com/office/drawing/2014/main" id="{F499E4AC-C83F-7EF9-0215-596542420183}"/>
              </a:ext>
            </a:extLst>
          </p:cNvPr>
          <p:cNvSpPr txBox="1"/>
          <p:nvPr/>
        </p:nvSpPr>
        <p:spPr>
          <a:xfrm>
            <a:off x="1508059" y="2496024"/>
            <a:ext cx="20197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Simplified Arabic" panose="02020603050405020304" pitchFamily="18" charset="-78"/>
                <a:ea typeface="Calibri" panose="020F0502020204030204" pitchFamily="34" charset="0"/>
                <a:cs typeface="+mn-cs"/>
              </a:rPr>
              <a:t>sociologyassoc</a:t>
            </a:r>
            <a:endParaRPr kumimoji="0" lang="ar-SA"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29" name="صورة 28" descr="صورة تحتوي على الخط, أزرق كهربائي, شعار, لقطة شاشة&#10;&#10;تم إنشاء الوصف تلقائياً">
            <a:extLst>
              <a:ext uri="{FF2B5EF4-FFF2-40B4-BE49-F238E27FC236}">
                <a16:creationId xmlns:a16="http://schemas.microsoft.com/office/drawing/2014/main" id="{CECA07AC-947D-EAC5-C0D8-EAB95F4BDE63}"/>
              </a:ext>
            </a:extLst>
          </p:cNvPr>
          <p:cNvPicPr>
            <a:picLocks noChangeAspect="1"/>
          </p:cNvPicPr>
          <p:nvPr/>
        </p:nvPicPr>
        <p:blipFill>
          <a:blip r:embed="rId14">
            <a:extLst>
              <a:ext uri="{837473B0-CC2E-450A-ABE3-18F120FF3D39}">
                <a1611:picAttrSrcUrl xmlns="" xmlns:a1611="http://schemas.microsoft.com/office/drawing/2016/11/main" r:id="rId15"/>
              </a:ext>
            </a:extLst>
          </a:blip>
          <a:stretch>
            <a:fillRect/>
          </a:stretch>
        </p:blipFill>
        <p:spPr>
          <a:xfrm>
            <a:off x="365067" y="3664932"/>
            <a:ext cx="1191405" cy="667683"/>
          </a:xfrm>
          <a:prstGeom prst="rect">
            <a:avLst/>
          </a:prstGeom>
        </p:spPr>
      </p:pic>
      <p:sp>
        <p:nvSpPr>
          <p:cNvPr id="21" name="Hexagon 20">
            <a:extLst>
              <a:ext uri="{FF2B5EF4-FFF2-40B4-BE49-F238E27FC236}">
                <a16:creationId xmlns:a16="http://schemas.microsoft.com/office/drawing/2014/main" id="{D75368DF-6093-60AF-E59C-C71FAD6E02EB}"/>
              </a:ext>
            </a:extLst>
          </p:cNvPr>
          <p:cNvSpPr/>
          <p:nvPr/>
        </p:nvSpPr>
        <p:spPr>
          <a:xfrm>
            <a:off x="8081120" y="750141"/>
            <a:ext cx="3702904"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قنوات التواصل </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4192138"/>
      </p:ext>
    </p:extLst>
  </p:cSld>
  <p:clrMapOvr>
    <a:masterClrMapping/>
  </p:clrMapOvr>
  <mc:AlternateContent xmlns:mc="http://schemas.openxmlformats.org/markup-compatibility/2006">
    <mc:Choice xmlns:p14="http://schemas.microsoft.com/office/powerpoint/2010/main" Requires="p14">
      <p:transition spd="slow" p14:dur="2000" advTm="11183"/>
    </mc:Choice>
    <mc:Fallback>
      <p:transition spd="slow" advTm="1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pic>
        <p:nvPicPr>
          <p:cNvPr id="2" name="صورة 1" descr="صورة تحتوي على دائرة, الإبداع, فن&#10;&#10;تم إنشاء الوصف تلقائياً">
            <a:extLst>
              <a:ext uri="{FF2B5EF4-FFF2-40B4-BE49-F238E27FC236}">
                <a16:creationId xmlns:a16="http://schemas.microsoft.com/office/drawing/2014/main" id="{889C11E5-7B07-FDF0-CD03-69AEAFCEC5DE}"/>
              </a:ext>
            </a:extLst>
          </p:cNvPr>
          <p:cNvPicPr>
            <a:picLocks noChangeAspect="1"/>
          </p:cNvPicPr>
          <p:nvPr/>
        </p:nvPicPr>
        <p:blipFill>
          <a:blip r:embed="rId5">
            <a:extLst>
              <a:ext uri="{837473B0-CC2E-450A-ABE3-18F120FF3D39}">
                <a1611:picAttrSrcUrl xmlns="" xmlns:a1611="http://schemas.microsoft.com/office/drawing/2016/11/main" r:id="rId6"/>
              </a:ext>
            </a:extLst>
          </a:blip>
          <a:stretch>
            <a:fillRect/>
          </a:stretch>
        </p:blipFill>
        <p:spPr>
          <a:xfrm>
            <a:off x="11022441" y="1912644"/>
            <a:ext cx="675731" cy="1081170"/>
          </a:xfrm>
          <a:prstGeom prst="rect">
            <a:avLst/>
          </a:prstGeom>
        </p:spPr>
      </p:pic>
      <p:pic>
        <p:nvPicPr>
          <p:cNvPr id="3" name="رسم 2">
            <a:extLst>
              <a:ext uri="{FF2B5EF4-FFF2-40B4-BE49-F238E27FC236}">
                <a16:creationId xmlns:a16="http://schemas.microsoft.com/office/drawing/2014/main" id="{1874279E-9C23-9C1D-CCCF-1CE87BC78627}"/>
              </a:ext>
            </a:extLst>
          </p:cNvPr>
          <p:cNvPicPr>
            <a:picLocks noChangeAspect="1"/>
          </p:cNvPicPr>
          <p:nvPr/>
        </p:nvPicPr>
        <p:blipFill>
          <a:blip r:embed="rId7">
            <a:extLst>
              <a:ext uri="{96DAC541-7B7A-43D3-8B79-37D633B846F1}">
                <asvg:svgBlip xmlns="" xmlns:asvg="http://schemas.microsoft.com/office/drawing/2016/SVG/main" r:embed="rId8"/>
              </a:ext>
              <a:ext uri="{837473B0-CC2E-450A-ABE3-18F120FF3D39}">
                <a1611:picAttrSrcUrl xmlns="" xmlns:a1611="http://schemas.microsoft.com/office/drawing/2016/11/main" r:id="rId9"/>
              </a:ext>
            </a:extLst>
          </a:blip>
          <a:stretch>
            <a:fillRect/>
          </a:stretch>
        </p:blipFill>
        <p:spPr>
          <a:xfrm>
            <a:off x="640372" y="1963527"/>
            <a:ext cx="682941" cy="686158"/>
          </a:xfrm>
          <a:prstGeom prst="rect">
            <a:avLst/>
          </a:prstGeom>
        </p:spPr>
      </p:pic>
      <p:sp>
        <p:nvSpPr>
          <p:cNvPr id="15" name="مربع نص 14">
            <a:extLst>
              <a:ext uri="{FF2B5EF4-FFF2-40B4-BE49-F238E27FC236}">
                <a16:creationId xmlns:a16="http://schemas.microsoft.com/office/drawing/2014/main" id="{A397938E-17ED-4763-1F58-01B205436DB2}"/>
              </a:ext>
            </a:extLst>
          </p:cNvPr>
          <p:cNvSpPr txBox="1"/>
          <p:nvPr/>
        </p:nvSpPr>
        <p:spPr>
          <a:xfrm>
            <a:off x="9193474" y="3387657"/>
            <a:ext cx="2507418" cy="584775"/>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الرياض - اشبيليا</a:t>
            </a:r>
          </a:p>
        </p:txBody>
      </p:sp>
      <p:sp>
        <p:nvSpPr>
          <p:cNvPr id="21" name="مربع نص 20">
            <a:extLst>
              <a:ext uri="{FF2B5EF4-FFF2-40B4-BE49-F238E27FC236}">
                <a16:creationId xmlns:a16="http://schemas.microsoft.com/office/drawing/2014/main" id="{33757190-5585-070C-DCA7-E2BEFD2AE348}"/>
              </a:ext>
            </a:extLst>
          </p:cNvPr>
          <p:cNvSpPr txBox="1"/>
          <p:nvPr/>
        </p:nvSpPr>
        <p:spPr>
          <a:xfrm>
            <a:off x="683504" y="4018591"/>
            <a:ext cx="3374279" cy="584775"/>
          </a:xfrm>
          <a:prstGeom prst="rect">
            <a:avLst/>
          </a:prstGeom>
          <a:noFill/>
        </p:spPr>
        <p:txBody>
          <a:bodyPr wrap="square" rtlCol="1">
            <a:spAutoFit/>
          </a:bodyPr>
          <a:lstStyle/>
          <a:p>
            <a:pPr marL="457200" marR="0" lvl="1" indent="0" algn="l"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 </a:t>
            </a:r>
            <a:r>
              <a:rPr kumimoji="0" lang="ar-SA" sz="3200" b="1" i="0" u="none" strike="noStrike" kern="1200" cap="none" spc="0" normalizeH="0" baseline="0" noProof="0" dirty="0" smtClean="0">
                <a:ln>
                  <a:noFill/>
                </a:ln>
                <a:solidFill>
                  <a:srgbClr val="4472C4">
                    <a:lumMod val="75000"/>
                  </a:srgbClr>
                </a:solidFill>
                <a:effectLst/>
                <a:uLnTx/>
                <a:uFillTx/>
                <a:latin typeface="Calibri Light" panose="020F0302020204030204"/>
                <a:ea typeface="+mn-ea"/>
                <a:cs typeface="Simplified Arabic" panose="02020603050405020304" pitchFamily="18" charset="-78"/>
              </a:rPr>
              <a:t>(31156000</a:t>
            </a:r>
            <a:r>
              <a:rPr kumimoji="0" lang="en-US" sz="3200" b="1" i="0" u="none" strike="noStrike" kern="1200" cap="none" spc="0" normalizeH="0" baseline="0" noProof="0" dirty="0" smtClean="0">
                <a:ln>
                  <a:noFill/>
                </a:ln>
                <a:solidFill>
                  <a:srgbClr val="4472C4">
                    <a:lumMod val="75000"/>
                  </a:srgbClr>
                </a:solidFill>
                <a:effectLst/>
                <a:uLnTx/>
                <a:uFillTx/>
                <a:latin typeface="Simplified Arabic" panose="02020603050405020304" pitchFamily="18" charset="-78"/>
                <a:ea typeface="+mn-ea"/>
                <a:cs typeface="Simplified Arabic" panose="02020603050405020304" pitchFamily="18" charset="-78"/>
              </a:rPr>
              <a:t>05</a:t>
            </a:r>
            <a:r>
              <a:rPr kumimoji="0" lang="ar-SA" sz="3200" b="1" i="0" u="none" strike="noStrike" kern="1200" cap="none" spc="0" normalizeH="0" baseline="0" noProof="0" dirty="0" smtClean="0">
                <a:ln>
                  <a:noFill/>
                </a:ln>
                <a:solidFill>
                  <a:srgbClr val="4472C4">
                    <a:lumMod val="75000"/>
                  </a:srgbClr>
                </a:solidFill>
                <a:effectLst/>
                <a:uLnTx/>
                <a:uFillTx/>
                <a:latin typeface="Calibri Light" panose="020F0302020204030204"/>
                <a:ea typeface="+mn-ea"/>
                <a:cs typeface="Simplified Arabic" panose="02020603050405020304" pitchFamily="18" charset="-78"/>
              </a:rPr>
              <a:t>)</a:t>
            </a:r>
            <a:endPar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endParaRPr>
          </a:p>
        </p:txBody>
      </p:sp>
      <p:sp>
        <p:nvSpPr>
          <p:cNvPr id="54" name="مربع نص 53">
            <a:extLst>
              <a:ext uri="{FF2B5EF4-FFF2-40B4-BE49-F238E27FC236}">
                <a16:creationId xmlns:a16="http://schemas.microsoft.com/office/drawing/2014/main" id="{6E17562D-6B91-740C-E6E1-968DE65345BC}"/>
              </a:ext>
            </a:extLst>
          </p:cNvPr>
          <p:cNvSpPr txBox="1"/>
          <p:nvPr/>
        </p:nvSpPr>
        <p:spPr>
          <a:xfrm>
            <a:off x="9667304" y="2303174"/>
            <a:ext cx="1013419" cy="584775"/>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الموقع</a:t>
            </a:r>
          </a:p>
        </p:txBody>
      </p:sp>
      <p:sp>
        <p:nvSpPr>
          <p:cNvPr id="10" name="مربع نص 9">
            <a:extLst>
              <a:ext uri="{FF2B5EF4-FFF2-40B4-BE49-F238E27FC236}">
                <a16:creationId xmlns:a16="http://schemas.microsoft.com/office/drawing/2014/main" id="{7222F78A-621B-F8A0-430D-6D69A7368DE0}"/>
              </a:ext>
            </a:extLst>
          </p:cNvPr>
          <p:cNvSpPr txBox="1"/>
          <p:nvPr/>
        </p:nvSpPr>
        <p:spPr>
          <a:xfrm>
            <a:off x="1279252" y="2159969"/>
            <a:ext cx="1907895" cy="584775"/>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أرقام التواصل</a:t>
            </a:r>
          </a:p>
        </p:txBody>
      </p:sp>
      <p:sp>
        <p:nvSpPr>
          <p:cNvPr id="9" name="مربع نص 8">
            <a:extLst>
              <a:ext uri="{FF2B5EF4-FFF2-40B4-BE49-F238E27FC236}">
                <a16:creationId xmlns:a16="http://schemas.microsoft.com/office/drawing/2014/main" id="{99878E15-B05C-345E-C07B-B4DCCD0B87C2}"/>
              </a:ext>
            </a:extLst>
          </p:cNvPr>
          <p:cNvSpPr txBox="1"/>
          <p:nvPr/>
        </p:nvSpPr>
        <p:spPr>
          <a:xfrm>
            <a:off x="487520" y="2991073"/>
            <a:ext cx="3383599" cy="584775"/>
          </a:xfrm>
          <a:prstGeom prst="rect">
            <a:avLst/>
          </a:prstGeom>
          <a:noFill/>
        </p:spPr>
        <p:txBody>
          <a:bodyPr wrap="square" lIns="91440" tIns="45720" rIns="91440" bIns="45720" rtlCol="1"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4472C4">
                  <a:lumMod val="75000"/>
                </a:srgbClr>
              </a:solidFill>
              <a:effectLst/>
              <a:uLnTx/>
              <a:uFillTx/>
              <a:latin typeface="Simplified Arabic"/>
              <a:ea typeface="+mn-ea"/>
              <a:cs typeface="Simplified Arabic" panose="02020603050405020304" pitchFamily="18" charset="-78"/>
            </a:endParaRPr>
          </a:p>
        </p:txBody>
      </p:sp>
      <p:sp>
        <p:nvSpPr>
          <p:cNvPr id="11" name="مربع نص 10">
            <a:extLst>
              <a:ext uri="{FF2B5EF4-FFF2-40B4-BE49-F238E27FC236}">
                <a16:creationId xmlns:a16="http://schemas.microsoft.com/office/drawing/2014/main" id="{27A033DA-362B-7E12-A301-FD09AFA2752D}"/>
              </a:ext>
            </a:extLst>
          </p:cNvPr>
          <p:cNvSpPr txBox="1"/>
          <p:nvPr/>
        </p:nvSpPr>
        <p:spPr>
          <a:xfrm>
            <a:off x="683504" y="3272259"/>
            <a:ext cx="2830124" cy="584775"/>
          </a:xfrm>
          <a:prstGeom prst="rect">
            <a:avLst/>
          </a:prstGeom>
          <a:noFill/>
        </p:spPr>
        <p:txBody>
          <a:bodyPr wrap="squar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Simplified Arabic" panose="02020603050405020304" pitchFamily="18" charset="-78"/>
                <a:ea typeface="+mn-ea"/>
                <a:cs typeface="Simplified Arabic" panose="02020603050405020304" pitchFamily="18" charset="-78"/>
              </a:rPr>
              <a:t>(</a:t>
            </a:r>
            <a:r>
              <a:rPr kumimoji="0" lang="ar-SA" sz="3200" b="1" i="0" u="none" strike="noStrike" kern="1200" cap="none" spc="0" normalizeH="0" baseline="0" noProof="0" dirty="0" smtClean="0">
                <a:ln>
                  <a:noFill/>
                </a:ln>
                <a:solidFill>
                  <a:srgbClr val="4472C4">
                    <a:lumMod val="75000"/>
                  </a:srgbClr>
                </a:solidFill>
                <a:effectLst/>
                <a:uLnTx/>
                <a:uFillTx/>
                <a:latin typeface="Calibri Light" panose="020F0302020204030204"/>
                <a:ea typeface="+mn-ea"/>
                <a:cs typeface="Simplified Arabic" panose="02020603050405020304" pitchFamily="18" charset="-78"/>
              </a:rPr>
              <a:t>0554267472</a:t>
            </a:r>
            <a:r>
              <a:rPr kumimoji="0" lang="en-US" sz="3200" b="1" i="0" u="none" strike="noStrike" kern="1200" cap="none" spc="0" normalizeH="0" baseline="0" noProof="0" dirty="0" smtClean="0">
                <a:ln>
                  <a:noFill/>
                </a:ln>
                <a:solidFill>
                  <a:srgbClr val="4472C4">
                    <a:lumMod val="75000"/>
                  </a:srgbClr>
                </a:solidFill>
                <a:effectLst/>
                <a:uLnTx/>
                <a:uFillTx/>
                <a:latin typeface="Simplified Arabic" panose="02020603050405020304" pitchFamily="18" charset="-78"/>
                <a:ea typeface="+mn-ea"/>
                <a:cs typeface="Simplified Arabic" panose="02020603050405020304" pitchFamily="18" charset="-78"/>
              </a:rPr>
              <a:t>) </a:t>
            </a: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مربع نص 4">
            <a:extLst>
              <a:ext uri="{FF2B5EF4-FFF2-40B4-BE49-F238E27FC236}">
                <a16:creationId xmlns:a16="http://schemas.microsoft.com/office/drawing/2014/main" id="{62ECD4FC-8D4B-A708-6801-EEEA3C567BE2}"/>
              </a:ext>
            </a:extLst>
          </p:cNvPr>
          <p:cNvSpPr txBox="1"/>
          <p:nvPr/>
        </p:nvSpPr>
        <p:spPr>
          <a:xfrm>
            <a:off x="4467232" y="2162899"/>
            <a:ext cx="2411238" cy="584775"/>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الموقع</a:t>
            </a: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ar-SA" sz="3200" b="1" i="0" u="none" strike="noStrike" kern="1200" cap="none" spc="0" normalizeH="0" baseline="0" noProof="0" dirty="0">
                <a:ln>
                  <a:noFill/>
                </a:ln>
                <a:solidFill>
                  <a:srgbClr val="4472C4">
                    <a:lumMod val="75000"/>
                  </a:srgbClr>
                </a:solidFill>
                <a:effectLst/>
                <a:uLnTx/>
                <a:uFillTx/>
                <a:latin typeface="Calibri Light" panose="020F0302020204030204"/>
                <a:ea typeface="+mn-ea"/>
                <a:cs typeface="Simplified Arabic" panose="02020603050405020304" pitchFamily="18" charset="-78"/>
              </a:rPr>
              <a:t>الإلكتروني</a:t>
            </a:r>
          </a:p>
        </p:txBody>
      </p:sp>
      <p:sp>
        <p:nvSpPr>
          <p:cNvPr id="8" name="مربع نص 7">
            <a:extLst>
              <a:ext uri="{FF2B5EF4-FFF2-40B4-BE49-F238E27FC236}">
                <a16:creationId xmlns:a16="http://schemas.microsoft.com/office/drawing/2014/main" id="{DFA4840C-9C45-F3DB-BE3C-1C5272CE7CD4}"/>
              </a:ext>
            </a:extLst>
          </p:cNvPr>
          <p:cNvSpPr txBox="1"/>
          <p:nvPr/>
        </p:nvSpPr>
        <p:spPr>
          <a:xfrm>
            <a:off x="4053298" y="3428405"/>
            <a:ext cx="4592136" cy="584775"/>
          </a:xfrm>
          <a:prstGeom prst="rect">
            <a:avLst/>
          </a:prstGeom>
          <a:noFill/>
        </p:spPr>
        <p:txBody>
          <a:bodyPr wrap="square" lIns="91440" tIns="45720" rIns="91440" bIns="45720" rtlCol="1" anchor="t">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Simplified Arabic"/>
                <a:ea typeface="+mn-ea"/>
                <a:cs typeface="Simplified Arabic"/>
              </a:rPr>
              <a:t>https://psa.org.sa</a:t>
            </a:r>
            <a:endParaRPr kumimoji="0" lang="en-US" sz="3200" b="1" i="0" u="none" strike="noStrike" kern="1200" cap="none" spc="0" normalizeH="0" baseline="0" noProof="0" dirty="0">
              <a:ln>
                <a:noFill/>
              </a:ln>
              <a:solidFill>
                <a:srgbClr val="4472C4">
                  <a:lumMod val="75000"/>
                </a:srgbClr>
              </a:solidFill>
              <a:effectLst/>
              <a:uLnTx/>
              <a:uFillTx/>
              <a:latin typeface="Simplified Arabic" panose="02020603050405020304" pitchFamily="18" charset="-78"/>
              <a:ea typeface="+mn-ea"/>
              <a:cs typeface="Simplified Arabic"/>
            </a:endParaRPr>
          </a:p>
        </p:txBody>
      </p:sp>
      <p:pic>
        <p:nvPicPr>
          <p:cNvPr id="18" name="رسم 17" descr="الإنترنت خطوط عريضة">
            <a:extLst>
              <a:ext uri="{FF2B5EF4-FFF2-40B4-BE49-F238E27FC236}">
                <a16:creationId xmlns:a16="http://schemas.microsoft.com/office/drawing/2014/main" id="{3C6082E2-ADBA-8CFF-F58B-5FF87FD7720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7096886" y="2080999"/>
            <a:ext cx="914400" cy="914400"/>
          </a:xfrm>
          <a:prstGeom prst="rect">
            <a:avLst/>
          </a:prstGeom>
        </p:spPr>
      </p:pic>
      <p:sp>
        <p:nvSpPr>
          <p:cNvPr id="17" name="Hexagon 16">
            <a:extLst>
              <a:ext uri="{FF2B5EF4-FFF2-40B4-BE49-F238E27FC236}">
                <a16:creationId xmlns:a16="http://schemas.microsoft.com/office/drawing/2014/main" id="{D75368DF-6093-60AF-E59C-C71FAD6E02EB}"/>
              </a:ext>
            </a:extLst>
          </p:cNvPr>
          <p:cNvSpPr/>
          <p:nvPr/>
        </p:nvSpPr>
        <p:spPr>
          <a:xfrm>
            <a:off x="8138576" y="617184"/>
            <a:ext cx="3559596" cy="721855"/>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ar-SA" sz="4000" b="1" dirty="0">
              <a:solidFill>
                <a:srgbClr val="FFFF00"/>
              </a:solidFill>
              <a:latin typeface="Calibri" panose="020F0502020204030204" pitchFamily="34" charset="0"/>
              <a:ea typeface="Calibri" panose="020F0502020204030204" pitchFamily="34" charset="0"/>
              <a:cs typeface="Simplified Arabic" panose="02020603050405020304" pitchFamily="18" charset="-78"/>
            </a:endParaRPr>
          </a:p>
          <a:p>
            <a:pPr algn="ctr"/>
            <a:r>
              <a:rPr lang="ar-SA" sz="3600" b="1" dirty="0" smtClean="0">
                <a:solidFill>
                  <a:srgbClr val="FFFF00"/>
                </a:solidFill>
                <a:latin typeface="Calibri" panose="020F0502020204030204" pitchFamily="34" charset="0"/>
                <a:ea typeface="Calibri" panose="020F0502020204030204" pitchFamily="34" charset="0"/>
                <a:cs typeface="Simplified Arabic" panose="02020603050405020304" pitchFamily="18" charset="-78"/>
              </a:rPr>
              <a:t>قنوات التواصل </a:t>
            </a:r>
            <a:r>
              <a:rPr lang="ar-SA" sz="3600" b="1" dirty="0" smtClean="0">
                <a:solidFill>
                  <a:srgbClr val="FFFF00"/>
                </a:solidFill>
                <a:effectLst/>
                <a:latin typeface="Calibri" panose="020F0502020204030204" pitchFamily="34" charset="0"/>
                <a:ea typeface="Calibri" panose="020F0502020204030204" pitchFamily="34" charset="0"/>
                <a:cs typeface="Simplified Arabic" panose="02020603050405020304" pitchFamily="18" charset="-78"/>
              </a:rPr>
              <a:t> </a:t>
            </a:r>
            <a:endParaRPr lang="en-US" sz="36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a:p>
            <a:endParaRPr lang="ar-SA" sz="4000" dirty="0">
              <a:solidFill>
                <a:srgbClr val="FFFF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5747307"/>
      </p:ext>
    </p:extLst>
  </p:cSld>
  <p:clrMapOvr>
    <a:masterClrMapping/>
  </p:clrMapOvr>
  <mc:AlternateContent xmlns:mc="http://schemas.openxmlformats.org/markup-compatibility/2006">
    <mc:Choice xmlns:p14="http://schemas.microsoft.com/office/powerpoint/2010/main" Requires="p14">
      <p:transition spd="slow" p14:dur="2000" advTm="11881"/>
    </mc:Choice>
    <mc:Fallback>
      <p:transition spd="slow" advTm="11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5" name="Hexagon 20">
            <a:extLst>
              <a:ext uri="{FF2B5EF4-FFF2-40B4-BE49-F238E27FC236}">
                <a16:creationId xmlns:a16="http://schemas.microsoft.com/office/drawing/2014/main" id="{9924E39C-2B5C-C0C3-9F71-33CE782D6939}"/>
              </a:ext>
            </a:extLst>
          </p:cNvPr>
          <p:cNvSpPr/>
          <p:nvPr/>
        </p:nvSpPr>
        <p:spPr>
          <a:xfrm>
            <a:off x="7275151" y="2705725"/>
            <a:ext cx="3828278" cy="109204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4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5" name="مربع نص 14">
            <a:extLst>
              <a:ext uri="{FF2B5EF4-FFF2-40B4-BE49-F238E27FC236}">
                <a16:creationId xmlns:a16="http://schemas.microsoft.com/office/drawing/2014/main" id="{670B2E92-CA51-6C0C-A5A5-D0C13068C03B}"/>
              </a:ext>
            </a:extLst>
          </p:cNvPr>
          <p:cNvSpPr txBox="1"/>
          <p:nvPr/>
        </p:nvSpPr>
        <p:spPr>
          <a:xfrm>
            <a:off x="3147803" y="3797764"/>
            <a:ext cx="3574376" cy="1200329"/>
          </a:xfrm>
          <a:prstGeom prst="rect">
            <a:avLst/>
          </a:prstGeom>
          <a:noFill/>
        </p:spPr>
        <p:txBody>
          <a:bodyPr wrap="non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جمعية علم الاجتماع المهني</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رقم العميل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26934820</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IBAN: SA5480000589608010866688</a:t>
            </a: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8" name="مربع نص 17">
            <a:extLst>
              <a:ext uri="{FF2B5EF4-FFF2-40B4-BE49-F238E27FC236}">
                <a16:creationId xmlns:a16="http://schemas.microsoft.com/office/drawing/2014/main" id="{56339C18-6D14-0333-FA07-F50D6D0BCB5D}"/>
              </a:ext>
            </a:extLst>
          </p:cNvPr>
          <p:cNvSpPr txBox="1"/>
          <p:nvPr/>
        </p:nvSpPr>
        <p:spPr>
          <a:xfrm>
            <a:off x="7721600" y="2921168"/>
            <a:ext cx="2879209" cy="707886"/>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 </a:t>
            </a:r>
            <a:r>
              <a:rPr kumimoji="0" lang="ar-SA" sz="4000" b="1" i="0" u="none" strike="noStrike" kern="1200" cap="none" spc="0" normalizeH="0" baseline="0" noProof="0" dirty="0" smtClean="0">
                <a:ln>
                  <a:noFill/>
                </a:ln>
                <a:solidFill>
                  <a:srgbClr val="FFFF00"/>
                </a:solidFill>
                <a:effectLst/>
                <a:uLnTx/>
                <a:uFillTx/>
                <a:latin typeface="Calibri" panose="020F0502020204030204"/>
                <a:ea typeface="+mn-ea"/>
                <a:cs typeface="Arial" panose="020B0604020202020204" pitchFamily="34" charset="0"/>
              </a:rPr>
              <a:t> </a:t>
            </a:r>
            <a:r>
              <a:rPr kumimoji="0" lang="ar-SA" sz="4000" b="1"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rPr>
              <a:t>دعم الجمعية</a:t>
            </a:r>
          </a:p>
        </p:txBody>
      </p:sp>
      <p:pic>
        <p:nvPicPr>
          <p:cNvPr id="3" name="صورة 2">
            <a:extLst>
              <a:ext uri="{FF2B5EF4-FFF2-40B4-BE49-F238E27FC236}">
                <a16:creationId xmlns:a16="http://schemas.microsoft.com/office/drawing/2014/main" id="{7ADC3B79-9030-F2F3-5721-8E3FC2A3955A}"/>
              </a:ext>
            </a:extLst>
          </p:cNvPr>
          <p:cNvPicPr>
            <a:picLocks noChangeAspect="1"/>
          </p:cNvPicPr>
          <p:nvPr/>
        </p:nvPicPr>
        <p:blipFill>
          <a:blip r:embed="rId5"/>
          <a:stretch>
            <a:fillRect/>
          </a:stretch>
        </p:blipFill>
        <p:spPr>
          <a:xfrm>
            <a:off x="3332022" y="2705724"/>
            <a:ext cx="3205938" cy="92333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2099249"/>
      </p:ext>
    </p:extLst>
  </p:cSld>
  <p:clrMapOvr>
    <a:masterClrMapping/>
  </p:clrMapOvr>
  <mc:AlternateContent xmlns:mc="http://schemas.openxmlformats.org/markup-compatibility/2006">
    <mc:Choice xmlns:p14="http://schemas.microsoft.com/office/powerpoint/2010/main" Requires="p14">
      <p:transition spd="slow" p14:dur="2000" advTm="10343"/>
    </mc:Choice>
    <mc:Fallback>
      <p:transition spd="slow" advTm="10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179320" y="978112"/>
            <a:ext cx="9555480"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8" name="Hexagon 20">
            <a:extLst>
              <a:ext uri="{FF2B5EF4-FFF2-40B4-BE49-F238E27FC236}">
                <a16:creationId xmlns:a16="http://schemas.microsoft.com/office/drawing/2014/main" id="{5E57E5B7-677B-1207-581C-627A8D25006F}"/>
              </a:ext>
            </a:extLst>
          </p:cNvPr>
          <p:cNvSpPr/>
          <p:nvPr/>
        </p:nvSpPr>
        <p:spPr>
          <a:xfrm>
            <a:off x="1799770" y="2016760"/>
            <a:ext cx="8679544" cy="3513183"/>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1" anchor="ctr"/>
          <a:lstStyle/>
          <a:p>
            <a:pPr algn="ctr"/>
            <a:endParaRPr lang="ar-SA" sz="3200" dirty="0" smtClean="0">
              <a:solidFill>
                <a:schemeClr val="bg2"/>
              </a:solidFill>
              <a:latin typeface="Beirut" pitchFamily="2" charset="-78"/>
              <a:cs typeface="Beirut"/>
            </a:endParaRPr>
          </a:p>
          <a:p>
            <a:pPr algn="ctr"/>
            <a:r>
              <a:rPr lang="ar-SA" sz="4800" b="1" dirty="0" smtClean="0">
                <a:solidFill>
                  <a:schemeClr val="bg1"/>
                </a:solidFill>
                <a:latin typeface="Sakkal Majalla" panose="02000000000000000000" pitchFamily="2" charset="-78"/>
                <a:cs typeface="Sakkal Majalla" panose="02000000000000000000" pitchFamily="2" charset="-78"/>
              </a:rPr>
              <a:t>جمعية </a:t>
            </a:r>
            <a:r>
              <a:rPr lang="ar-SA" sz="4800" b="1" dirty="0">
                <a:solidFill>
                  <a:schemeClr val="bg1"/>
                </a:solidFill>
                <a:latin typeface="Sakkal Majalla" panose="02000000000000000000" pitchFamily="2" charset="-78"/>
                <a:cs typeface="Sakkal Majalla" panose="02000000000000000000" pitchFamily="2" charset="-78"/>
              </a:rPr>
              <a:t>علم الاجتماع المهني لحاضر ومستقبل </a:t>
            </a:r>
            <a:r>
              <a:rPr lang="ar-SA" sz="4800" b="1" dirty="0" smtClean="0">
                <a:solidFill>
                  <a:schemeClr val="bg1"/>
                </a:solidFill>
                <a:latin typeface="Sakkal Majalla" panose="02000000000000000000" pitchFamily="2" charset="-78"/>
                <a:cs typeface="Sakkal Majalla" panose="02000000000000000000" pitchFamily="2" charset="-78"/>
              </a:rPr>
              <a:t>مهني </a:t>
            </a:r>
            <a:r>
              <a:rPr lang="ar-SA" sz="4800" b="1" dirty="0" smtClean="0">
                <a:solidFill>
                  <a:schemeClr val="bg1"/>
                </a:solidFill>
                <a:latin typeface="Sakkal Majalla" panose="02000000000000000000" pitchFamily="2" charset="-78"/>
                <a:cs typeface="Sakkal Majalla" panose="02000000000000000000" pitchFamily="2" charset="-78"/>
              </a:rPr>
              <a:t>يسهم </a:t>
            </a:r>
            <a:r>
              <a:rPr lang="ar-SA" sz="4800" b="1" dirty="0">
                <a:solidFill>
                  <a:schemeClr val="bg1"/>
                </a:solidFill>
                <a:latin typeface="Sakkal Majalla" panose="02000000000000000000" pitchFamily="2" charset="-78"/>
                <a:cs typeface="Sakkal Majalla" panose="02000000000000000000" pitchFamily="2" charset="-78"/>
              </a:rPr>
              <a:t>في نماء </a:t>
            </a:r>
            <a:r>
              <a:rPr lang="ar-SA" sz="4800" b="1" dirty="0" smtClean="0">
                <a:solidFill>
                  <a:schemeClr val="bg1"/>
                </a:solidFill>
                <a:latin typeface="Sakkal Majalla" panose="02000000000000000000" pitchFamily="2" charset="-78"/>
                <a:cs typeface="Sakkal Majalla" panose="02000000000000000000" pitchFamily="2" charset="-78"/>
              </a:rPr>
              <a:t>المجتمع </a:t>
            </a:r>
            <a:endParaRPr lang="ar-SA" sz="3200" b="1" dirty="0" smtClean="0">
              <a:solidFill>
                <a:schemeClr val="bg1"/>
              </a:solidFill>
              <a:latin typeface="Sakkal Majalla" panose="02000000000000000000" pitchFamily="2" charset="-78"/>
              <a:cs typeface="Sakkal Majalla" panose="02000000000000000000" pitchFamily="2" charset="-78"/>
            </a:endParaRPr>
          </a:p>
          <a:p>
            <a:pPr algn="ctr"/>
            <a:endParaRPr lang="ar-SA" sz="2400" b="1" dirty="0" smtClean="0">
              <a:solidFill>
                <a:schemeClr val="bg1"/>
              </a:solidFill>
              <a:latin typeface="Sakkal Majalla" panose="02000000000000000000" pitchFamily="2" charset="-78"/>
              <a:cs typeface="Sakkal Majalla" panose="02000000000000000000" pitchFamily="2" charset="-78"/>
            </a:endParaRPr>
          </a:p>
          <a:p>
            <a:pPr algn="ctr"/>
            <a:r>
              <a:rPr lang="ar-SA" sz="4800" b="1" dirty="0" smtClean="0">
                <a:solidFill>
                  <a:schemeClr val="bg1"/>
                </a:solidFill>
                <a:latin typeface="Sakkal Majalla" panose="02000000000000000000" pitchFamily="2" charset="-78"/>
                <a:cs typeface="Sakkal Majalla" panose="02000000000000000000" pitchFamily="2" charset="-78"/>
              </a:rPr>
              <a:t>شكراً لكم ،،، </a:t>
            </a:r>
            <a:endParaRPr lang="ar-SA" sz="4800" b="1" dirty="0">
              <a:solidFill>
                <a:schemeClr val="bg1"/>
              </a:solidFill>
              <a:latin typeface="Sakkal Majalla" panose="02000000000000000000" pitchFamily="2" charset="-78"/>
              <a:cs typeface="Sakkal Majalla" panose="02000000000000000000" pitchFamily="2" charset="-78"/>
            </a:endParaRPr>
          </a:p>
          <a:p>
            <a:endParaRPr lang="ar-SA" sz="3600" dirty="0">
              <a:solidFill>
                <a:schemeClr val="bg2"/>
              </a:solidFill>
              <a:latin typeface="Beirut" pitchFamily="2" charset="-78"/>
              <a:cs typeface="Beirut" pitchFamily="2" charset="-78"/>
            </a:endParaRPr>
          </a:p>
        </p:txBody>
      </p:sp>
      <p:sp>
        <p:nvSpPr>
          <p:cNvPr id="5" name="Hexagon 20">
            <a:extLst>
              <a:ext uri="{FF2B5EF4-FFF2-40B4-BE49-F238E27FC236}">
                <a16:creationId xmlns:a16="http://schemas.microsoft.com/office/drawing/2014/main" id="{9924E39C-2B5C-C0C3-9F71-33CE782D6939}"/>
              </a:ext>
            </a:extLst>
          </p:cNvPr>
          <p:cNvSpPr/>
          <p:nvPr/>
        </p:nvSpPr>
        <p:spPr>
          <a:xfrm>
            <a:off x="8548914" y="432092"/>
            <a:ext cx="3185886" cy="109204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lvl="0">
              <a:defRPr/>
            </a:pPr>
            <a:r>
              <a:rPr lang="ar-SA" sz="4000" b="1" dirty="0">
                <a:solidFill>
                  <a:srgbClr val="FFFF00"/>
                </a:solidFill>
              </a:rPr>
              <a:t> </a:t>
            </a:r>
            <a:r>
              <a:rPr lang="ar-SA" sz="4000" b="1" dirty="0" smtClean="0">
                <a:solidFill>
                  <a:srgbClr val="FFFF00"/>
                </a:solidFill>
              </a:rPr>
              <a:t>نهاية العرض </a:t>
            </a:r>
            <a:endParaRPr kumimoji="0" lang="ar-SA" sz="4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8536151"/>
      </p:ext>
    </p:extLst>
  </p:cSld>
  <p:clrMapOvr>
    <a:masterClrMapping/>
  </p:clrMapOvr>
  <mc:AlternateContent xmlns:mc="http://schemas.openxmlformats.org/markup-compatibility/2006">
    <mc:Choice xmlns:p14="http://schemas.microsoft.com/office/powerpoint/2010/main" Requires="p14">
      <p:transition spd="slow" p14:dur="2000" advTm="12511"/>
    </mc:Choice>
    <mc:Fallback>
      <p:transition spd="slow" advTm="12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C0CC53CD-D7D7-9184-F45A-DBC1FB2AB215}"/>
              </a:ext>
            </a:extLst>
          </p:cNvPr>
          <p:cNvSpPr txBox="1"/>
          <p:nvPr/>
        </p:nvSpPr>
        <p:spPr>
          <a:xfrm>
            <a:off x="2072640" y="1624874"/>
            <a:ext cx="9397521" cy="4278094"/>
          </a:xfrm>
          <a:prstGeom prst="rect">
            <a:avLst/>
          </a:prstGeom>
          <a:noFill/>
        </p:spPr>
        <p:txBody>
          <a:bodyPr wrap="square" lIns="91440" tIns="45720" rIns="91440" bIns="45720" rtlCol="1" anchor="t">
            <a:spAutoFit/>
          </a:bodyPr>
          <a:lstStyle/>
          <a:p>
            <a:pPr algn="justLow"/>
            <a:r>
              <a:rPr lang="ar-SA" sz="3200" b="0" dirty="0">
                <a:solidFill>
                  <a:schemeClr val="accent1">
                    <a:lumMod val="75000"/>
                  </a:schemeClr>
                </a:solidFill>
                <a:effectLst/>
                <a:latin typeface="+mj-lt"/>
                <a:ea typeface="Calibri" panose="020F0502020204030204" pitchFamily="34" charset="0"/>
                <a:cs typeface="Simplified Arabic"/>
              </a:rPr>
              <a:t>تأسست جمعية علم </a:t>
            </a:r>
            <a:r>
              <a:rPr lang="ar-SA" sz="3200" dirty="0">
                <a:solidFill>
                  <a:schemeClr val="accent1">
                    <a:lumMod val="75000"/>
                  </a:schemeClr>
                </a:solidFill>
                <a:latin typeface="+mj-lt"/>
                <a:cs typeface="Simplified Arabic"/>
              </a:rPr>
              <a:t>الاجتماع المهني في 19/ 4/ 1444هـ، الموافق </a:t>
            </a:r>
            <a:r>
              <a:rPr lang="en-US" sz="3200" dirty="0">
                <a:solidFill>
                  <a:schemeClr val="accent1">
                    <a:lumMod val="75000"/>
                  </a:schemeClr>
                </a:solidFill>
                <a:latin typeface="+mj-lt"/>
                <a:cs typeface="Simplified Arabic"/>
              </a:rPr>
              <a:t>2022/11/13</a:t>
            </a:r>
            <a:r>
              <a:rPr lang="ar-SA" sz="3200" dirty="0">
                <a:solidFill>
                  <a:schemeClr val="accent1">
                    <a:lumMod val="75000"/>
                  </a:schemeClr>
                </a:solidFill>
                <a:latin typeface="+mj-lt"/>
                <a:cs typeface="Simplified Arabic"/>
              </a:rPr>
              <a:t>م، بترخيص رقم (5033) من المركز الوطني لتنمية القطاع غير الربحي، وهي جمعية علمية مهنية، تهتم بإرشاد وتوجيه وتأهيل وتدريب أفراد المجتمع السعودي إلى سوق العمل، والمساعدة في خلق فرص وظيفية، وتُقدم الدراسات والابحاث والاستشارات المهنية للقطاعات الحكومية والخاصة والقطاع غير الربحي، تضم نُخبة من الخبراء </a:t>
            </a:r>
            <a:r>
              <a:rPr lang="ar-SA" sz="3200" b="0" dirty="0">
                <a:solidFill>
                  <a:schemeClr val="accent1">
                    <a:lumMod val="75000"/>
                  </a:schemeClr>
                </a:solidFill>
                <a:effectLst/>
                <a:latin typeface="+mj-lt"/>
                <a:ea typeface="Calibri" panose="020F0502020204030204" pitchFamily="34" charset="0"/>
                <a:cs typeface="Simplified Arabic"/>
              </a:rPr>
              <a:t>والأكاديميين والاستشاريين والاخصائيين، وفريق عمل مُميز في الإدارة والتنظيم</a:t>
            </a:r>
            <a:r>
              <a:rPr lang="en-US" sz="3200" b="0" dirty="0">
                <a:solidFill>
                  <a:schemeClr val="accent1">
                    <a:lumMod val="75000"/>
                  </a:schemeClr>
                </a:solidFill>
                <a:effectLst/>
                <a:latin typeface="Simplified Arabic"/>
                <a:ea typeface="Calibri" panose="020F0502020204030204" pitchFamily="34" charset="0"/>
                <a:cs typeface="Arial"/>
              </a:rPr>
              <a:t>.</a:t>
            </a:r>
          </a:p>
          <a:p>
            <a:endParaRPr lang="ar-SA" sz="1600" dirty="0"/>
          </a:p>
        </p:txBody>
      </p:sp>
      <p:sp>
        <p:nvSpPr>
          <p:cNvPr id="7" name="Rounded Rectangle 51">
            <a:extLst>
              <a:ext uri="{FF2B5EF4-FFF2-40B4-BE49-F238E27FC236}">
                <a16:creationId xmlns:a16="http://schemas.microsoft.com/office/drawing/2014/main" id="{278103A9-F64F-B598-6763-77EDAA66952D}"/>
              </a:ext>
            </a:extLst>
          </p:cNvPr>
          <p:cNvSpPr/>
          <p:nvPr/>
        </p:nvSpPr>
        <p:spPr>
          <a:xfrm rot="16200000" flipH="1">
            <a:off x="8655790" y="456624"/>
            <a:ext cx="541566" cy="501413"/>
          </a:xfrm>
          <a:custGeom>
            <a:avLst/>
            <a:gdLst/>
            <a:ahLst/>
            <a:cxnLst/>
            <a:rect l="l" t="t" r="r" b="b"/>
            <a:pathLst>
              <a:path w="2928608" h="2758049">
                <a:moveTo>
                  <a:pt x="2797052" y="1199936"/>
                </a:moveTo>
                <a:lnTo>
                  <a:pt x="2797052" y="1541978"/>
                </a:lnTo>
                <a:cubicBezTo>
                  <a:pt x="2797052" y="1578306"/>
                  <a:pt x="2826502" y="1607756"/>
                  <a:pt x="2862830" y="1607756"/>
                </a:cubicBezTo>
                <a:lnTo>
                  <a:pt x="2862830" y="1607755"/>
                </a:lnTo>
                <a:cubicBezTo>
                  <a:pt x="2899158" y="1607755"/>
                  <a:pt x="2928608" y="1578305"/>
                  <a:pt x="2928608" y="1541977"/>
                </a:cubicBezTo>
                <a:lnTo>
                  <a:pt x="2928607" y="1199936"/>
                </a:lnTo>
                <a:cubicBezTo>
                  <a:pt x="2928607" y="1163608"/>
                  <a:pt x="2899158" y="1134159"/>
                  <a:pt x="2862830" y="1134158"/>
                </a:cubicBezTo>
                <a:cubicBezTo>
                  <a:pt x="2826502" y="1134159"/>
                  <a:pt x="2797052" y="1163608"/>
                  <a:pt x="2797052" y="1199936"/>
                </a:cubicBezTo>
                <a:close/>
                <a:moveTo>
                  <a:pt x="2593193" y="1147315"/>
                </a:moveTo>
                <a:lnTo>
                  <a:pt x="2593193" y="1594601"/>
                </a:lnTo>
                <a:cubicBezTo>
                  <a:pt x="2593193" y="1630929"/>
                  <a:pt x="2622643" y="1660379"/>
                  <a:pt x="2658971" y="1660379"/>
                </a:cubicBezTo>
                <a:lnTo>
                  <a:pt x="2658971" y="1660378"/>
                </a:lnTo>
                <a:cubicBezTo>
                  <a:pt x="2695299" y="1660378"/>
                  <a:pt x="2724749" y="1630928"/>
                  <a:pt x="2724749" y="1594600"/>
                </a:cubicBezTo>
                <a:lnTo>
                  <a:pt x="2724748" y="1147315"/>
                </a:lnTo>
                <a:cubicBezTo>
                  <a:pt x="2724748" y="1110987"/>
                  <a:pt x="2695299" y="1081538"/>
                  <a:pt x="2658971" y="1081537"/>
                </a:cubicBezTo>
                <a:cubicBezTo>
                  <a:pt x="2622643" y="1081538"/>
                  <a:pt x="2593193" y="1110987"/>
                  <a:pt x="2593193" y="1147315"/>
                </a:cubicBezTo>
                <a:close/>
                <a:moveTo>
                  <a:pt x="2389334" y="1121004"/>
                </a:moveTo>
                <a:lnTo>
                  <a:pt x="2389334" y="1620912"/>
                </a:lnTo>
                <a:cubicBezTo>
                  <a:pt x="2389334" y="1657240"/>
                  <a:pt x="2418784" y="1686690"/>
                  <a:pt x="2455112" y="1686690"/>
                </a:cubicBezTo>
                <a:lnTo>
                  <a:pt x="2455112" y="1686689"/>
                </a:lnTo>
                <a:cubicBezTo>
                  <a:pt x="2491440" y="1686689"/>
                  <a:pt x="2520890" y="1657239"/>
                  <a:pt x="2520890" y="1620911"/>
                </a:cubicBezTo>
                <a:lnTo>
                  <a:pt x="2520889" y="1121004"/>
                </a:lnTo>
                <a:cubicBezTo>
                  <a:pt x="2520889" y="1084676"/>
                  <a:pt x="2491440" y="1055227"/>
                  <a:pt x="2455112" y="1055226"/>
                </a:cubicBezTo>
                <a:cubicBezTo>
                  <a:pt x="2418784" y="1055227"/>
                  <a:pt x="2389334" y="1084676"/>
                  <a:pt x="2389334" y="1121004"/>
                </a:cubicBezTo>
                <a:close/>
                <a:moveTo>
                  <a:pt x="1314382" y="1247024"/>
                </a:moveTo>
                <a:cubicBezTo>
                  <a:pt x="1314381" y="1225915"/>
                  <a:pt x="1331494" y="1208803"/>
                  <a:pt x="1352603" y="1208803"/>
                </a:cubicBezTo>
                <a:lnTo>
                  <a:pt x="1410313" y="1208803"/>
                </a:lnTo>
                <a:lnTo>
                  <a:pt x="1410313" y="1146778"/>
                </a:lnTo>
                <a:cubicBezTo>
                  <a:pt x="1410313" y="1145599"/>
                  <a:pt x="1410393" y="1144438"/>
                  <a:pt x="1411688" y="1143457"/>
                </a:cubicBezTo>
                <a:lnTo>
                  <a:pt x="1408531" y="1133444"/>
                </a:lnTo>
                <a:cubicBezTo>
                  <a:pt x="1410371" y="1112415"/>
                  <a:pt x="1428909" y="1096860"/>
                  <a:pt x="1449938" y="1098699"/>
                </a:cubicBezTo>
                <a:lnTo>
                  <a:pt x="2236821" y="1167543"/>
                </a:lnTo>
                <a:cubicBezTo>
                  <a:pt x="2257849" y="1169383"/>
                  <a:pt x="2273405" y="1187920"/>
                  <a:pt x="2271565" y="1208950"/>
                </a:cubicBezTo>
                <a:cubicBezTo>
                  <a:pt x="2269725" y="1229978"/>
                  <a:pt x="2251187" y="1245533"/>
                  <a:pt x="2230159" y="1243693"/>
                </a:cubicBezTo>
                <a:cubicBezTo>
                  <a:pt x="1973864" y="1221271"/>
                  <a:pt x="1717570" y="1198849"/>
                  <a:pt x="1461275" y="1176426"/>
                </a:cubicBezTo>
                <a:lnTo>
                  <a:pt x="1461274" y="1208803"/>
                </a:lnTo>
                <a:lnTo>
                  <a:pt x="1518985" y="1208803"/>
                </a:lnTo>
                <a:cubicBezTo>
                  <a:pt x="1540095" y="1208802"/>
                  <a:pt x="1557205" y="1225915"/>
                  <a:pt x="1557206" y="1247025"/>
                </a:cubicBezTo>
                <a:lnTo>
                  <a:pt x="1557207" y="1247023"/>
                </a:lnTo>
                <a:cubicBezTo>
                  <a:pt x="1557207" y="1268132"/>
                  <a:pt x="1540095" y="1285244"/>
                  <a:pt x="1518986" y="1285244"/>
                </a:cubicBezTo>
                <a:cubicBezTo>
                  <a:pt x="1499749" y="1285244"/>
                  <a:pt x="1480511" y="1285243"/>
                  <a:pt x="1461275" y="1285244"/>
                </a:cubicBezTo>
                <a:lnTo>
                  <a:pt x="1461275" y="1337600"/>
                </a:lnTo>
                <a:lnTo>
                  <a:pt x="1518985" y="1337600"/>
                </a:lnTo>
                <a:cubicBezTo>
                  <a:pt x="1540095" y="1337600"/>
                  <a:pt x="1557206" y="1354713"/>
                  <a:pt x="1557206" y="1375821"/>
                </a:cubicBezTo>
                <a:lnTo>
                  <a:pt x="1557207" y="1375820"/>
                </a:lnTo>
                <a:cubicBezTo>
                  <a:pt x="1557206" y="1396928"/>
                  <a:pt x="1540095" y="1414041"/>
                  <a:pt x="1518986" y="1414041"/>
                </a:cubicBezTo>
                <a:cubicBezTo>
                  <a:pt x="1499750" y="1414041"/>
                  <a:pt x="1480511" y="1414041"/>
                  <a:pt x="1461275" y="1414042"/>
                </a:cubicBezTo>
                <a:lnTo>
                  <a:pt x="1461275" y="1466398"/>
                </a:lnTo>
                <a:lnTo>
                  <a:pt x="1518985" y="1466398"/>
                </a:lnTo>
                <a:cubicBezTo>
                  <a:pt x="1540095" y="1466398"/>
                  <a:pt x="1557206" y="1483509"/>
                  <a:pt x="1557206" y="1504618"/>
                </a:cubicBezTo>
                <a:lnTo>
                  <a:pt x="1557207" y="1504619"/>
                </a:lnTo>
                <a:cubicBezTo>
                  <a:pt x="1557207" y="1525727"/>
                  <a:pt x="1540094" y="1542838"/>
                  <a:pt x="1518986" y="1542839"/>
                </a:cubicBezTo>
                <a:cubicBezTo>
                  <a:pt x="1499749" y="1542839"/>
                  <a:pt x="1480511" y="1542838"/>
                  <a:pt x="1461275" y="1542839"/>
                </a:cubicBezTo>
                <a:lnTo>
                  <a:pt x="1461274" y="1575412"/>
                </a:lnTo>
                <a:lnTo>
                  <a:pt x="2226550" y="1494978"/>
                </a:lnTo>
                <a:cubicBezTo>
                  <a:pt x="2247542" y="1492772"/>
                  <a:pt x="2266350" y="1508001"/>
                  <a:pt x="2268556" y="1528995"/>
                </a:cubicBezTo>
                <a:cubicBezTo>
                  <a:pt x="2270763" y="1549988"/>
                  <a:pt x="2255534" y="1568794"/>
                  <a:pt x="2234542" y="1571000"/>
                </a:cubicBezTo>
                <a:cubicBezTo>
                  <a:pt x="1972686" y="1598522"/>
                  <a:pt x="1710833" y="1626046"/>
                  <a:pt x="1448978" y="1653567"/>
                </a:cubicBezTo>
                <a:cubicBezTo>
                  <a:pt x="1427984" y="1655774"/>
                  <a:pt x="1409178" y="1640544"/>
                  <a:pt x="1406971" y="1619551"/>
                </a:cubicBezTo>
                <a:cubicBezTo>
                  <a:pt x="1406474" y="1614827"/>
                  <a:pt x="1406862" y="1610214"/>
                  <a:pt x="1410805" y="1606610"/>
                </a:cubicBezTo>
                <a:lnTo>
                  <a:pt x="1410312" y="1605422"/>
                </a:lnTo>
                <a:lnTo>
                  <a:pt x="1410312" y="1542839"/>
                </a:lnTo>
                <a:lnTo>
                  <a:pt x="1352603" y="1542841"/>
                </a:lnTo>
                <a:cubicBezTo>
                  <a:pt x="1331494" y="1542841"/>
                  <a:pt x="1314382" y="1525729"/>
                  <a:pt x="1314382" y="1504619"/>
                </a:cubicBezTo>
                <a:cubicBezTo>
                  <a:pt x="1314382" y="1483510"/>
                  <a:pt x="1331493" y="1466397"/>
                  <a:pt x="1352603" y="1466398"/>
                </a:cubicBezTo>
                <a:lnTo>
                  <a:pt x="1410312" y="1466398"/>
                </a:lnTo>
                <a:lnTo>
                  <a:pt x="1410313" y="1414042"/>
                </a:lnTo>
                <a:lnTo>
                  <a:pt x="1352603" y="1414042"/>
                </a:lnTo>
                <a:cubicBezTo>
                  <a:pt x="1331494" y="1414041"/>
                  <a:pt x="1314383" y="1396930"/>
                  <a:pt x="1314382" y="1375820"/>
                </a:cubicBezTo>
                <a:cubicBezTo>
                  <a:pt x="1314383" y="1354713"/>
                  <a:pt x="1331494" y="1337600"/>
                  <a:pt x="1352603" y="1337601"/>
                </a:cubicBezTo>
                <a:lnTo>
                  <a:pt x="1410312" y="1337600"/>
                </a:lnTo>
                <a:lnTo>
                  <a:pt x="1410312" y="1285244"/>
                </a:lnTo>
                <a:lnTo>
                  <a:pt x="1352603" y="1285244"/>
                </a:lnTo>
                <a:cubicBezTo>
                  <a:pt x="1331494" y="1285244"/>
                  <a:pt x="1314381" y="1268133"/>
                  <a:pt x="1314382" y="1247024"/>
                </a:cubicBezTo>
                <a:close/>
                <a:moveTo>
                  <a:pt x="1171967" y="72000"/>
                </a:moveTo>
                <a:lnTo>
                  <a:pt x="1171967" y="288000"/>
                </a:lnTo>
                <a:cubicBezTo>
                  <a:pt x="1171967" y="327765"/>
                  <a:pt x="1204202" y="360000"/>
                  <a:pt x="1243967" y="360000"/>
                </a:cubicBezTo>
                <a:cubicBezTo>
                  <a:pt x="1283732" y="360000"/>
                  <a:pt x="1315967" y="327765"/>
                  <a:pt x="1315967" y="288000"/>
                </a:cubicBezTo>
                <a:lnTo>
                  <a:pt x="1315967" y="72000"/>
                </a:lnTo>
                <a:cubicBezTo>
                  <a:pt x="1315967" y="32235"/>
                  <a:pt x="1283732" y="0"/>
                  <a:pt x="1243967" y="0"/>
                </a:cubicBezTo>
                <a:cubicBezTo>
                  <a:pt x="1204202" y="0"/>
                  <a:pt x="1171967" y="32235"/>
                  <a:pt x="1171967" y="72000"/>
                </a:cubicBezTo>
                <a:close/>
                <a:moveTo>
                  <a:pt x="1171966" y="2470049"/>
                </a:moveTo>
                <a:lnTo>
                  <a:pt x="1171966" y="2686049"/>
                </a:lnTo>
                <a:cubicBezTo>
                  <a:pt x="1171966" y="2725814"/>
                  <a:pt x="1204201" y="2758049"/>
                  <a:pt x="1243966" y="2758049"/>
                </a:cubicBezTo>
                <a:cubicBezTo>
                  <a:pt x="1283731" y="2758049"/>
                  <a:pt x="1315966" y="2725814"/>
                  <a:pt x="1315966" y="2686049"/>
                </a:cubicBezTo>
                <a:lnTo>
                  <a:pt x="1315966" y="2470049"/>
                </a:lnTo>
                <a:cubicBezTo>
                  <a:pt x="1315966" y="2430284"/>
                  <a:pt x="1283731" y="2398049"/>
                  <a:pt x="1243966" y="2398049"/>
                </a:cubicBezTo>
                <a:cubicBezTo>
                  <a:pt x="1204201" y="2398049"/>
                  <a:pt x="1171966" y="2430284"/>
                  <a:pt x="1171966" y="2470049"/>
                </a:cubicBezTo>
                <a:close/>
                <a:moveTo>
                  <a:pt x="515345" y="1370958"/>
                </a:moveTo>
                <a:cubicBezTo>
                  <a:pt x="515344" y="1558300"/>
                  <a:pt x="586814" y="1745642"/>
                  <a:pt x="729750" y="1888579"/>
                </a:cubicBezTo>
                <a:cubicBezTo>
                  <a:pt x="1015625" y="2174454"/>
                  <a:pt x="1479119" y="2174454"/>
                  <a:pt x="1764994" y="1888580"/>
                </a:cubicBezTo>
                <a:lnTo>
                  <a:pt x="1940572" y="1713001"/>
                </a:lnTo>
                <a:lnTo>
                  <a:pt x="2136413" y="1713002"/>
                </a:lnTo>
                <a:cubicBezTo>
                  <a:pt x="2215124" y="1713001"/>
                  <a:pt x="2278929" y="1649195"/>
                  <a:pt x="2278929" y="1570486"/>
                </a:cubicBezTo>
                <a:lnTo>
                  <a:pt x="2278929" y="1374645"/>
                </a:lnTo>
                <a:lnTo>
                  <a:pt x="2282614" y="1370959"/>
                </a:lnTo>
                <a:lnTo>
                  <a:pt x="2278929" y="1367272"/>
                </a:lnTo>
                <a:lnTo>
                  <a:pt x="2278929" y="1171432"/>
                </a:lnTo>
                <a:cubicBezTo>
                  <a:pt x="2278929" y="1092722"/>
                  <a:pt x="2215123" y="1028916"/>
                  <a:pt x="2136413" y="1028916"/>
                </a:cubicBezTo>
                <a:lnTo>
                  <a:pt x="1940571" y="1028916"/>
                </a:lnTo>
                <a:cubicBezTo>
                  <a:pt x="1882045" y="970390"/>
                  <a:pt x="1823519" y="911862"/>
                  <a:pt x="1764993" y="853336"/>
                </a:cubicBezTo>
                <a:cubicBezTo>
                  <a:pt x="1479118" y="567461"/>
                  <a:pt x="1015625" y="567462"/>
                  <a:pt x="729750" y="853336"/>
                </a:cubicBezTo>
                <a:cubicBezTo>
                  <a:pt x="586813" y="996273"/>
                  <a:pt x="515344" y="1183616"/>
                  <a:pt x="515345" y="1370958"/>
                </a:cubicBezTo>
                <a:close/>
                <a:moveTo>
                  <a:pt x="388776" y="2386770"/>
                </a:moveTo>
                <a:cubicBezTo>
                  <a:pt x="388776" y="2405196"/>
                  <a:pt x="395805" y="2423622"/>
                  <a:pt x="409865" y="2437681"/>
                </a:cubicBezTo>
                <a:cubicBezTo>
                  <a:pt x="437983" y="2465800"/>
                  <a:pt x="483570" y="2465800"/>
                  <a:pt x="511688" y="2437681"/>
                </a:cubicBezTo>
                <a:lnTo>
                  <a:pt x="664423" y="2284946"/>
                </a:lnTo>
                <a:cubicBezTo>
                  <a:pt x="692541" y="2256828"/>
                  <a:pt x="692541" y="2211241"/>
                  <a:pt x="664423" y="2183123"/>
                </a:cubicBezTo>
                <a:cubicBezTo>
                  <a:pt x="636305" y="2155005"/>
                  <a:pt x="590718" y="2155005"/>
                  <a:pt x="562599" y="2183123"/>
                </a:cubicBezTo>
                <a:lnTo>
                  <a:pt x="409865" y="2335858"/>
                </a:lnTo>
                <a:cubicBezTo>
                  <a:pt x="395805" y="2349917"/>
                  <a:pt x="388776" y="2368343"/>
                  <a:pt x="388776" y="2386770"/>
                </a:cubicBezTo>
                <a:close/>
                <a:moveTo>
                  <a:pt x="388776" y="365689"/>
                </a:moveTo>
                <a:cubicBezTo>
                  <a:pt x="388776" y="384115"/>
                  <a:pt x="395805" y="402541"/>
                  <a:pt x="409865" y="416600"/>
                </a:cubicBezTo>
                <a:lnTo>
                  <a:pt x="562599" y="569335"/>
                </a:lnTo>
                <a:cubicBezTo>
                  <a:pt x="590718" y="597454"/>
                  <a:pt x="636305" y="597454"/>
                  <a:pt x="664423" y="569335"/>
                </a:cubicBezTo>
                <a:cubicBezTo>
                  <a:pt x="692541" y="541217"/>
                  <a:pt x="692541" y="495630"/>
                  <a:pt x="664423" y="467512"/>
                </a:cubicBezTo>
                <a:lnTo>
                  <a:pt x="511688" y="314777"/>
                </a:lnTo>
                <a:cubicBezTo>
                  <a:pt x="483570" y="286659"/>
                  <a:pt x="437983" y="286659"/>
                  <a:pt x="409865" y="314777"/>
                </a:cubicBezTo>
                <a:cubicBezTo>
                  <a:pt x="395805" y="328836"/>
                  <a:pt x="388776" y="347262"/>
                  <a:pt x="388776" y="365689"/>
                </a:cubicBezTo>
                <a:close/>
                <a:moveTo>
                  <a:pt x="0" y="1379024"/>
                </a:moveTo>
                <a:cubicBezTo>
                  <a:pt x="0" y="1418789"/>
                  <a:pt x="32235" y="1451024"/>
                  <a:pt x="72000" y="1451024"/>
                </a:cubicBezTo>
                <a:lnTo>
                  <a:pt x="288000" y="1451024"/>
                </a:lnTo>
                <a:cubicBezTo>
                  <a:pt x="327765" y="1451024"/>
                  <a:pt x="360000" y="1418789"/>
                  <a:pt x="360000" y="1379024"/>
                </a:cubicBezTo>
                <a:cubicBezTo>
                  <a:pt x="360000" y="1339259"/>
                  <a:pt x="327765" y="1307024"/>
                  <a:pt x="288000" y="1307024"/>
                </a:cubicBezTo>
                <a:lnTo>
                  <a:pt x="72000" y="1307024"/>
                </a:lnTo>
                <a:cubicBezTo>
                  <a:pt x="32235" y="1307024"/>
                  <a:pt x="0" y="1339259"/>
                  <a:pt x="0" y="13790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algn="ctr" defTabSz="914400" rtl="1" eaLnBrk="1" latinLnBrk="0" hangingPunct="1"/>
            <a:endParaRPr lang="ko-KR" altLang="en-US" sz="2700">
              <a:solidFill>
                <a:schemeClr val="tx1"/>
              </a:solidFill>
            </a:endParaRPr>
          </a:p>
        </p:txBody>
      </p:sp>
      <p:pic>
        <p:nvPicPr>
          <p:cNvPr id="2" name="صورة 1">
            <a:extLst>
              <a:ext uri="{FF2B5EF4-FFF2-40B4-BE49-F238E27FC236}">
                <a16:creationId xmlns:a16="http://schemas.microsoft.com/office/drawing/2014/main" id="{AE6ED4D7-8C1B-F446-9462-417FEB03C20E}"/>
              </a:ext>
            </a:extLst>
          </p:cNvPr>
          <p:cNvPicPr>
            <a:picLocks noChangeAspect="1"/>
          </p:cNvPicPr>
          <p:nvPr/>
        </p:nvPicPr>
        <p:blipFill rotWithShape="1">
          <a:blip r:embed="rId4"/>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6F38E30F-BB17-7695-AA15-A2697A3C7C75}"/>
              </a:ext>
            </a:extLst>
          </p:cNvPr>
          <p:cNvCxnSpPr>
            <a:cxnSpLocks/>
          </p:cNvCxnSpPr>
          <p:nvPr/>
        </p:nvCxnSpPr>
        <p:spPr>
          <a:xfrm>
            <a:off x="2072640" y="1135000"/>
            <a:ext cx="9397520" cy="78821"/>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11" name="Hexagon 20">
            <a:extLst>
              <a:ext uri="{FF2B5EF4-FFF2-40B4-BE49-F238E27FC236}">
                <a16:creationId xmlns:a16="http://schemas.microsoft.com/office/drawing/2014/main" id="{A51F40C9-6A91-859B-7499-331C023258B6}"/>
              </a:ext>
            </a:extLst>
          </p:cNvPr>
          <p:cNvSpPr/>
          <p:nvPr/>
        </p:nvSpPr>
        <p:spPr>
          <a:xfrm>
            <a:off x="7801616" y="851245"/>
            <a:ext cx="3657223" cy="685742"/>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a-ET" sz="2400" b="1">
              <a:solidFill>
                <a:srgbClr val="036B90"/>
              </a:solidFill>
              <a:highlight>
                <a:srgbClr val="FFFF00"/>
              </a:highlight>
            </a:endParaRPr>
          </a:p>
        </p:txBody>
      </p:sp>
      <p:sp>
        <p:nvSpPr>
          <p:cNvPr id="12" name="مربع نص 2">
            <a:extLst>
              <a:ext uri="{FF2B5EF4-FFF2-40B4-BE49-F238E27FC236}">
                <a16:creationId xmlns:a16="http://schemas.microsoft.com/office/drawing/2014/main" id="{F6C77E55-14D3-A5DB-8A4A-08E24746B6C2}"/>
              </a:ext>
            </a:extLst>
          </p:cNvPr>
          <p:cNvSpPr txBox="1"/>
          <p:nvPr/>
        </p:nvSpPr>
        <p:spPr>
          <a:xfrm>
            <a:off x="8040914" y="851244"/>
            <a:ext cx="3178629" cy="646331"/>
          </a:xfrm>
          <a:prstGeom prst="rect">
            <a:avLst/>
          </a:prstGeom>
          <a:noFill/>
        </p:spPr>
        <p:txBody>
          <a:bodyPr wrap="square" rtlCol="1">
            <a:spAutoFit/>
          </a:bodyPr>
          <a:lstStyle/>
          <a:p>
            <a:pPr algn="ctr"/>
            <a:r>
              <a:rPr lang="ar-SA" sz="3600" b="1" dirty="0" smtClean="0">
                <a:solidFill>
                  <a:srgbClr val="FFFF00"/>
                </a:solidFill>
              </a:rPr>
              <a:t>نبذة مختصرة </a:t>
            </a:r>
            <a:endParaRPr lang="aa-ET" sz="3600" b="1" dirty="0">
              <a:solidFill>
                <a:srgbClr val="FFFF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4888408"/>
      </p:ext>
    </p:extLst>
  </p:cSld>
  <p:clrMapOvr>
    <a:masterClrMapping/>
  </p:clrMapOvr>
  <mc:AlternateContent xmlns:mc="http://schemas.openxmlformats.org/markup-compatibility/2006">
    <mc:Choice xmlns:p14="http://schemas.microsoft.com/office/powerpoint/2010/main" Requires="p14">
      <p:transition spd="slow" p14:dur="2000" advTm="11032"/>
    </mc:Choice>
    <mc:Fallback>
      <p:transition spd="slow" advTm="11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94695" y="0"/>
            <a:ext cx="1870369" cy="1881330"/>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a:off x="2072640" y="1300396"/>
            <a:ext cx="4255588" cy="0"/>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2" name="Hexagon 20">
            <a:extLst>
              <a:ext uri="{FF2B5EF4-FFF2-40B4-BE49-F238E27FC236}">
                <a16:creationId xmlns:a16="http://schemas.microsoft.com/office/drawing/2014/main" id="{A51F40C9-6A91-859B-7499-331C023258B6}"/>
              </a:ext>
            </a:extLst>
          </p:cNvPr>
          <p:cNvSpPr/>
          <p:nvPr/>
        </p:nvSpPr>
        <p:spPr>
          <a:xfrm>
            <a:off x="5936343" y="940665"/>
            <a:ext cx="5225144" cy="64633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endParaRPr lang="aa-ET" sz="2400" b="1">
              <a:solidFill>
                <a:srgbClr val="036B90"/>
              </a:solidFill>
              <a:highlight>
                <a:srgbClr val="FFFF00"/>
              </a:highlight>
            </a:endParaRPr>
          </a:p>
        </p:txBody>
      </p:sp>
      <p:sp>
        <p:nvSpPr>
          <p:cNvPr id="5" name="مربع نص 4">
            <a:extLst>
              <a:ext uri="{FF2B5EF4-FFF2-40B4-BE49-F238E27FC236}">
                <a16:creationId xmlns:a16="http://schemas.microsoft.com/office/drawing/2014/main" id="{6BAA374D-0D2E-FE9C-DF63-AA5B5D62324E}"/>
              </a:ext>
            </a:extLst>
          </p:cNvPr>
          <p:cNvSpPr txBox="1"/>
          <p:nvPr/>
        </p:nvSpPr>
        <p:spPr>
          <a:xfrm>
            <a:off x="928914" y="1881330"/>
            <a:ext cx="10232572" cy="4031873"/>
          </a:xfrm>
          <a:prstGeom prst="rect">
            <a:avLst/>
          </a:prstGeom>
          <a:noFill/>
        </p:spPr>
        <p:txBody>
          <a:bodyPr wrap="square" lIns="91440" tIns="45720" rIns="91440" bIns="45720" rtlCol="1" anchor="t">
            <a:spAutoFit/>
          </a:bodyPr>
          <a:lstStyle/>
          <a:p>
            <a:pPr algn="just"/>
            <a:r>
              <a:rPr lang="ar-SA" sz="3200" dirty="0">
                <a:solidFill>
                  <a:schemeClr val="accent1">
                    <a:lumMod val="75000"/>
                  </a:schemeClr>
                </a:solidFill>
                <a:latin typeface="+mj-lt"/>
                <a:cs typeface="Simplified Arabic"/>
              </a:rPr>
              <a:t> علم الاجتماع المهني هو أحد فروع علم الاجتماع الذي يركز على العمل بصفه نشاط ينتج من خلال البشر، وبفضله يحافظون على بقائهم. والمهنة شكل من أشكال العمل المدفوع الأجر يقوم فيه الفرد بعمل منتظم ومنظم. ولا ينبغي التفكير في العمل باعتباره يقتصر فقط على العمل المدفوع الأجر. ففي المجتمعات الحديثة، لا يزال هناك العديد من أنماط العمل .. مثل العمل المنزلي أو العمل التطوعي، التي لا تنطوي على الحصول على أجر النقدي أو رواتب. فالوظيفة تمثل النشاط مقابل مبلغ مالي، بينما المهنة ممكن تكون مدفوعة أو غير مدفوعة الأجر.</a:t>
            </a:r>
          </a:p>
        </p:txBody>
      </p:sp>
      <p:sp>
        <p:nvSpPr>
          <p:cNvPr id="3" name="مربع نص 2">
            <a:extLst>
              <a:ext uri="{FF2B5EF4-FFF2-40B4-BE49-F238E27FC236}">
                <a16:creationId xmlns:a16="http://schemas.microsoft.com/office/drawing/2014/main" id="{F6C77E55-14D3-A5DB-8A4A-08E24746B6C2}"/>
              </a:ext>
            </a:extLst>
          </p:cNvPr>
          <p:cNvSpPr txBox="1"/>
          <p:nvPr/>
        </p:nvSpPr>
        <p:spPr>
          <a:xfrm>
            <a:off x="5828767" y="977231"/>
            <a:ext cx="5332719" cy="646331"/>
          </a:xfrm>
          <a:prstGeom prst="rect">
            <a:avLst/>
          </a:prstGeom>
          <a:noFill/>
        </p:spPr>
        <p:txBody>
          <a:bodyPr wrap="square" rtlCol="1">
            <a:spAutoFit/>
          </a:bodyPr>
          <a:lstStyle/>
          <a:p>
            <a:pPr algn="ctr"/>
            <a:r>
              <a:rPr lang="ar-SA" sz="3600" b="1" dirty="0">
                <a:solidFill>
                  <a:srgbClr val="FFFF00"/>
                </a:solidFill>
              </a:rPr>
              <a:t>ما هو علم الاجتماع المهني؟</a:t>
            </a:r>
            <a:endParaRPr lang="aa-ET" sz="3600" b="1" dirty="0">
              <a:solidFill>
                <a:srgbClr val="FFFF0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8755703"/>
      </p:ext>
    </p:extLst>
  </p:cSld>
  <p:clrMapOvr>
    <a:masterClrMapping/>
  </p:clrMapOvr>
  <mc:AlternateContent xmlns:mc="http://schemas.openxmlformats.org/markup-compatibility/2006">
    <mc:Choice xmlns:p14="http://schemas.microsoft.com/office/powerpoint/2010/main" Requires="p14">
      <p:transition spd="slow" p14:dur="2000" advTm="10968"/>
    </mc:Choice>
    <mc:Fallback>
      <p:transition spd="slow" advTm="1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5"/>
          <a:srcRect l="80832" t="1" r="7824" b="37688"/>
          <a:stretch/>
        </p:blipFill>
        <p:spPr>
          <a:xfrm>
            <a:off x="411480" y="142665"/>
            <a:ext cx="1661160" cy="1670895"/>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a:endCxn id="3" idx="3"/>
          </p:cNvCxnSpPr>
          <p:nvPr/>
        </p:nvCxnSpPr>
        <p:spPr>
          <a:xfrm>
            <a:off x="2179320" y="978115"/>
            <a:ext cx="4142857" cy="12316"/>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2" name="Rectangle 123">
            <a:extLst>
              <a:ext uri="{FF2B5EF4-FFF2-40B4-BE49-F238E27FC236}">
                <a16:creationId xmlns:a16="http://schemas.microsoft.com/office/drawing/2014/main" id="{FB225F2B-5469-ED70-B3B4-D6FBD6F7392D}"/>
              </a:ext>
            </a:extLst>
          </p:cNvPr>
          <p:cNvSpPr/>
          <p:nvPr/>
        </p:nvSpPr>
        <p:spPr>
          <a:xfrm>
            <a:off x="6322177" y="3950567"/>
            <a:ext cx="5584351" cy="1569660"/>
          </a:xfrm>
          <a:prstGeom prst="rect">
            <a:avLst/>
          </a:prstGeom>
        </p:spPr>
        <p:txBody>
          <a:bodyPr wrap="square">
            <a:spAutoFit/>
          </a:bodyPr>
          <a:lstStyle/>
          <a:p>
            <a:pPr algn="just" rtl="1"/>
            <a:r>
              <a:rPr lang="ar-SA" sz="3200" dirty="0">
                <a:solidFill>
                  <a:schemeClr val="accent1">
                    <a:lumMod val="75000"/>
                  </a:schemeClr>
                </a:solidFill>
                <a:latin typeface="+mj-lt"/>
                <a:cs typeface="Simplified Arabic" panose="02020603050405020304" pitchFamily="18" charset="-78"/>
              </a:rPr>
              <a:t>الريادة في تقديم خدمات الإرشاد والتوجيه والتأهيل والتدريب المهني لأفراد المجتمع السعودي ومؤسساته.</a:t>
            </a:r>
            <a:endParaRPr lang="en-US" sz="3200" dirty="0">
              <a:solidFill>
                <a:schemeClr val="accent1">
                  <a:lumMod val="75000"/>
                </a:schemeClr>
              </a:solidFill>
              <a:latin typeface="+mj-lt"/>
              <a:cs typeface="Simplified Arabic" panose="02020603050405020304" pitchFamily="18" charset="-78"/>
            </a:endParaRPr>
          </a:p>
        </p:txBody>
      </p:sp>
      <p:grpSp>
        <p:nvGrpSpPr>
          <p:cNvPr id="5" name="Group 6">
            <a:extLst>
              <a:ext uri="{FF2B5EF4-FFF2-40B4-BE49-F238E27FC236}">
                <a16:creationId xmlns:a16="http://schemas.microsoft.com/office/drawing/2014/main" id="{F575C578-9721-2586-B63C-0B3AF78BC2E4}"/>
              </a:ext>
            </a:extLst>
          </p:cNvPr>
          <p:cNvGrpSpPr/>
          <p:nvPr/>
        </p:nvGrpSpPr>
        <p:grpSpPr>
          <a:xfrm>
            <a:off x="10739339" y="1788023"/>
            <a:ext cx="995461" cy="995461"/>
            <a:chOff x="4533843" y="3640522"/>
            <a:chExt cx="995461" cy="995461"/>
          </a:xfrm>
        </p:grpSpPr>
        <p:sp>
          <p:nvSpPr>
            <p:cNvPr id="7" name="Oval 63">
              <a:extLst>
                <a:ext uri="{FF2B5EF4-FFF2-40B4-BE49-F238E27FC236}">
                  <a16:creationId xmlns:a16="http://schemas.microsoft.com/office/drawing/2014/main" id="{66356A75-2A0A-DECC-35B1-8D264996A39D}"/>
                </a:ext>
              </a:extLst>
            </p:cNvPr>
            <p:cNvSpPr/>
            <p:nvPr/>
          </p:nvSpPr>
          <p:spPr>
            <a:xfrm>
              <a:off x="4533843" y="3640522"/>
              <a:ext cx="995461" cy="995461"/>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34">
              <a:extLst>
                <a:ext uri="{FF2B5EF4-FFF2-40B4-BE49-F238E27FC236}">
                  <a16:creationId xmlns:a16="http://schemas.microsoft.com/office/drawing/2014/main" id="{CEF78ABF-1517-58B1-FE73-18E4442048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815573" y="3867399"/>
              <a:ext cx="432000" cy="432000"/>
            </a:xfrm>
            <a:prstGeom prst="rect">
              <a:avLst/>
            </a:prstGeom>
          </p:spPr>
        </p:pic>
      </p:grpSp>
      <p:sp>
        <p:nvSpPr>
          <p:cNvPr id="9" name="Rectangle 117">
            <a:extLst>
              <a:ext uri="{FF2B5EF4-FFF2-40B4-BE49-F238E27FC236}">
                <a16:creationId xmlns:a16="http://schemas.microsoft.com/office/drawing/2014/main" id="{9DEEEF6E-0C6A-B591-A129-A695D1F21755}"/>
              </a:ext>
            </a:extLst>
          </p:cNvPr>
          <p:cNvSpPr/>
          <p:nvPr/>
        </p:nvSpPr>
        <p:spPr>
          <a:xfrm>
            <a:off x="411480" y="3713108"/>
            <a:ext cx="5584351" cy="2985433"/>
          </a:xfrm>
          <a:prstGeom prst="rect">
            <a:avLst/>
          </a:prstGeom>
        </p:spPr>
        <p:txBody>
          <a:bodyPr wrap="square">
            <a:spAutoFit/>
          </a:bodyPr>
          <a:lstStyle/>
          <a:p>
            <a:pPr algn="just" rtl="1">
              <a:lnSpc>
                <a:spcPct val="150000"/>
              </a:lnSpc>
            </a:pPr>
            <a:r>
              <a:rPr lang="ar-SA" sz="2400" dirty="0"/>
              <a:t> </a:t>
            </a:r>
            <a:r>
              <a:rPr lang="ar-SA" sz="3200" dirty="0">
                <a:solidFill>
                  <a:schemeClr val="accent1">
                    <a:lumMod val="75000"/>
                  </a:schemeClr>
                </a:solidFill>
                <a:latin typeface="+mj-lt"/>
                <a:cs typeface="Simplified Arabic" panose="02020603050405020304" pitchFamily="18" charset="-78"/>
              </a:rPr>
              <a:t>تقديم مبادرات وبرامج نوعية مبنية على أُسُس علمية وخبرات تراكمية بالشراكة مع قطاعات المجتمع المختلفة للمساهمة في تحقيق التنمية المستدامة.</a:t>
            </a:r>
          </a:p>
        </p:txBody>
      </p:sp>
      <p:grpSp>
        <p:nvGrpSpPr>
          <p:cNvPr id="11" name="Group 2">
            <a:extLst>
              <a:ext uri="{FF2B5EF4-FFF2-40B4-BE49-F238E27FC236}">
                <a16:creationId xmlns:a16="http://schemas.microsoft.com/office/drawing/2014/main" id="{87830118-ADEE-8FB0-4DAD-99BF7EC3CB61}"/>
              </a:ext>
            </a:extLst>
          </p:cNvPr>
          <p:cNvGrpSpPr/>
          <p:nvPr/>
        </p:nvGrpSpPr>
        <p:grpSpPr>
          <a:xfrm>
            <a:off x="4655214" y="1680149"/>
            <a:ext cx="995461" cy="995461"/>
            <a:chOff x="4533843" y="2138452"/>
            <a:chExt cx="995461" cy="995461"/>
          </a:xfrm>
        </p:grpSpPr>
        <p:sp>
          <p:nvSpPr>
            <p:cNvPr id="12" name="Oval 46">
              <a:extLst>
                <a:ext uri="{FF2B5EF4-FFF2-40B4-BE49-F238E27FC236}">
                  <a16:creationId xmlns:a16="http://schemas.microsoft.com/office/drawing/2014/main" id="{EACCBAC5-B25B-F291-AFA2-1C7579B02AFD}"/>
                </a:ext>
              </a:extLst>
            </p:cNvPr>
            <p:cNvSpPr/>
            <p:nvPr/>
          </p:nvSpPr>
          <p:spPr>
            <a:xfrm>
              <a:off x="4533843" y="2138452"/>
              <a:ext cx="995461" cy="995461"/>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31">
              <a:extLst>
                <a:ext uri="{FF2B5EF4-FFF2-40B4-BE49-F238E27FC236}">
                  <a16:creationId xmlns:a16="http://schemas.microsoft.com/office/drawing/2014/main" id="{8AAE38B6-91C0-4687-4FB5-5F88E92906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815573" y="2364139"/>
              <a:ext cx="432000" cy="432000"/>
            </a:xfrm>
            <a:prstGeom prst="rect">
              <a:avLst/>
            </a:prstGeom>
          </p:spPr>
        </p:pic>
      </p:grpSp>
      <p:sp>
        <p:nvSpPr>
          <p:cNvPr id="17" name="Hexagon 20">
            <a:extLst>
              <a:ext uri="{FF2B5EF4-FFF2-40B4-BE49-F238E27FC236}">
                <a16:creationId xmlns:a16="http://schemas.microsoft.com/office/drawing/2014/main" id="{E82CD14A-9CFA-BDAB-82C8-191CCF10AA1A}"/>
              </a:ext>
            </a:extLst>
          </p:cNvPr>
          <p:cNvSpPr/>
          <p:nvPr/>
        </p:nvSpPr>
        <p:spPr>
          <a:xfrm>
            <a:off x="2044491" y="2446900"/>
            <a:ext cx="2131476" cy="10217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4000" b="1"/>
              <a:t>الرسالة</a:t>
            </a:r>
            <a:endParaRPr lang="aa-ET">
              <a:solidFill>
                <a:srgbClr val="036B90"/>
              </a:solidFill>
            </a:endParaRPr>
          </a:p>
        </p:txBody>
      </p:sp>
      <p:sp>
        <p:nvSpPr>
          <p:cNvPr id="23" name="Hexagon 20">
            <a:extLst>
              <a:ext uri="{FF2B5EF4-FFF2-40B4-BE49-F238E27FC236}">
                <a16:creationId xmlns:a16="http://schemas.microsoft.com/office/drawing/2014/main" id="{F950465D-F35E-5847-AA8E-942DBE4EBBF8}"/>
              </a:ext>
            </a:extLst>
          </p:cNvPr>
          <p:cNvSpPr/>
          <p:nvPr/>
        </p:nvSpPr>
        <p:spPr>
          <a:xfrm>
            <a:off x="8261398" y="2592638"/>
            <a:ext cx="2131476" cy="1021720"/>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4000" b="1"/>
              <a:t>الرؤية</a:t>
            </a:r>
            <a:endParaRPr lang="aa-ET">
              <a:solidFill>
                <a:srgbClr val="036B90"/>
              </a:solidFill>
            </a:endParaRPr>
          </a:p>
        </p:txBody>
      </p:sp>
      <p:sp>
        <p:nvSpPr>
          <p:cNvPr id="3" name="Hexagon 20">
            <a:extLst>
              <a:ext uri="{FF2B5EF4-FFF2-40B4-BE49-F238E27FC236}">
                <a16:creationId xmlns:a16="http://schemas.microsoft.com/office/drawing/2014/main" id="{6AA38E0E-A290-B0CE-AC2E-52A86668C256}"/>
              </a:ext>
            </a:extLst>
          </p:cNvPr>
          <p:cNvSpPr/>
          <p:nvPr/>
        </p:nvSpPr>
        <p:spPr>
          <a:xfrm>
            <a:off x="6322177" y="620940"/>
            <a:ext cx="5584351" cy="738981"/>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b="1" dirty="0">
                <a:solidFill>
                  <a:srgbClr val="FFFF00"/>
                </a:solidFill>
              </a:rPr>
              <a:t>جمعية علم الاجتماع المهني</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603195596"/>
      </p:ext>
    </p:extLst>
  </p:cSld>
  <p:clrMapOvr>
    <a:masterClrMapping/>
  </p:clrMapOvr>
  <mc:AlternateContent xmlns:mc="http://schemas.openxmlformats.org/markup-compatibility/2006">
    <mc:Choice xmlns:p14="http://schemas.microsoft.com/office/powerpoint/2010/main" Requires="p14">
      <p:transition spd="slow" p14:dur="2000" advTm="16719"/>
    </mc:Choice>
    <mc:Fallback>
      <p:transition spd="slow" advTm="16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0"/>
                </p:tgtEl>
              </p:cMediaNode>
            </p:audio>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334F91DC-B5C9-3189-09AE-40AEDADA9E56}"/>
              </a:ext>
            </a:extLst>
          </p:cNvPr>
          <p:cNvPicPr>
            <a:picLocks noChangeAspect="1"/>
          </p:cNvPicPr>
          <p:nvPr/>
        </p:nvPicPr>
        <p:blipFill rotWithShape="1">
          <a:blip r:embed="rId4"/>
          <a:srcRect l="80832" t="1" r="7824" b="37688"/>
          <a:stretch/>
        </p:blipFill>
        <p:spPr>
          <a:xfrm>
            <a:off x="350520" y="0"/>
            <a:ext cx="1814644" cy="1825278"/>
          </a:xfrm>
          <a:prstGeom prst="rect">
            <a:avLst/>
          </a:prstGeom>
        </p:spPr>
      </p:pic>
      <p:cxnSp>
        <p:nvCxnSpPr>
          <p:cNvPr id="6" name="موصل مستقيم 5">
            <a:extLst>
              <a:ext uri="{FF2B5EF4-FFF2-40B4-BE49-F238E27FC236}">
                <a16:creationId xmlns:a16="http://schemas.microsoft.com/office/drawing/2014/main" id="{57AB7F38-D35B-E54E-07F3-CF242503105B}"/>
              </a:ext>
            </a:extLst>
          </p:cNvPr>
          <p:cNvCxnSpPr>
            <a:cxnSpLocks/>
          </p:cNvCxnSpPr>
          <p:nvPr/>
        </p:nvCxnSpPr>
        <p:spPr>
          <a:xfrm flipV="1">
            <a:off x="2179320" y="972457"/>
            <a:ext cx="6122851" cy="5655"/>
          </a:xfrm>
          <a:prstGeom prst="line">
            <a:avLst/>
          </a:prstGeom>
          <a:ln>
            <a:solidFill>
              <a:srgbClr val="80C9DD"/>
            </a:solidFill>
            <a:headEnd w="lg" len="med"/>
          </a:ln>
        </p:spPr>
        <p:style>
          <a:lnRef idx="3">
            <a:schemeClr val="accent1"/>
          </a:lnRef>
          <a:fillRef idx="0">
            <a:schemeClr val="accent1"/>
          </a:fillRef>
          <a:effectRef idx="2">
            <a:schemeClr val="accent1"/>
          </a:effectRef>
          <a:fontRef idx="minor">
            <a:schemeClr val="tx1"/>
          </a:fontRef>
        </p:style>
      </p:cxnSp>
      <p:sp>
        <p:nvSpPr>
          <p:cNvPr id="8" name="Hexagon 20">
            <a:extLst>
              <a:ext uri="{FF2B5EF4-FFF2-40B4-BE49-F238E27FC236}">
                <a16:creationId xmlns:a16="http://schemas.microsoft.com/office/drawing/2014/main" id="{C83F974E-0361-4471-A3C4-D07A55BADA61}"/>
              </a:ext>
            </a:extLst>
          </p:cNvPr>
          <p:cNvSpPr/>
          <p:nvPr/>
        </p:nvSpPr>
        <p:spPr>
          <a:xfrm>
            <a:off x="7808265" y="511006"/>
            <a:ext cx="3985402" cy="971438"/>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algn="ctr" defTabSz="914400" rtl="1" eaLnBrk="1" latinLnBrk="0" hangingPunct="1"/>
            <a:r>
              <a:rPr lang="ar-SA" sz="4400" b="1" dirty="0">
                <a:solidFill>
                  <a:srgbClr val="FFFF00"/>
                </a:solidFill>
                <a:latin typeface="Calibri" panose="020F0502020204030204" pitchFamily="34" charset="0"/>
              </a:rPr>
              <a:t>الـقـيـم</a:t>
            </a:r>
            <a:r>
              <a:rPr lang="ar-SA" sz="4400" b="1" dirty="0">
                <a:solidFill>
                  <a:srgbClr val="FFFF00"/>
                </a:solidFill>
              </a:rPr>
              <a:t> </a:t>
            </a:r>
          </a:p>
        </p:txBody>
      </p:sp>
      <p:sp>
        <p:nvSpPr>
          <p:cNvPr id="2" name="مربع نص 1">
            <a:extLst>
              <a:ext uri="{FF2B5EF4-FFF2-40B4-BE49-F238E27FC236}">
                <a16:creationId xmlns:a16="http://schemas.microsoft.com/office/drawing/2014/main" id="{66AF52BA-859E-2023-EDC7-499D1AAFD7C6}"/>
              </a:ext>
            </a:extLst>
          </p:cNvPr>
          <p:cNvSpPr txBox="1"/>
          <p:nvPr/>
        </p:nvSpPr>
        <p:spPr>
          <a:xfrm>
            <a:off x="9145537" y="2319867"/>
            <a:ext cx="184730" cy="369332"/>
          </a:xfrm>
          <a:prstGeom prst="rect">
            <a:avLst/>
          </a:prstGeom>
          <a:noFill/>
        </p:spPr>
        <p:txBody>
          <a:bodyPr wrap="none" rtlCol="1">
            <a:spAutoFit/>
          </a:bodyPr>
          <a:lstStyle/>
          <a:p>
            <a:endParaRPr lang="ar-SA"/>
          </a:p>
        </p:txBody>
      </p:sp>
      <p:sp>
        <p:nvSpPr>
          <p:cNvPr id="3" name="Hexagon 20">
            <a:extLst>
              <a:ext uri="{FF2B5EF4-FFF2-40B4-BE49-F238E27FC236}">
                <a16:creationId xmlns:a16="http://schemas.microsoft.com/office/drawing/2014/main" id="{2007936B-B4D7-2EBF-F746-B7E1617B608B}"/>
              </a:ext>
            </a:extLst>
          </p:cNvPr>
          <p:cNvSpPr/>
          <p:nvPr/>
        </p:nvSpPr>
        <p:spPr>
          <a:xfrm flipH="1">
            <a:off x="9145537" y="2106708"/>
            <a:ext cx="2589262" cy="830714"/>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rgbClr val="FFFF00"/>
                </a:solidFill>
                <a:latin typeface="Calibri" panose="020F0502020204030204" pitchFamily="34" charset="0"/>
                <a:ea typeface="Calibri" panose="020F0502020204030204" pitchFamily="34" charset="0"/>
                <a:cs typeface="Arial" panose="020B0604020202020204" pitchFamily="34" charset="0"/>
              </a:rPr>
              <a:t>اتقان العمل</a:t>
            </a:r>
            <a:endParaRPr lang="en-US" sz="3200" b="1"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مربع نص 4">
            <a:extLst>
              <a:ext uri="{FF2B5EF4-FFF2-40B4-BE49-F238E27FC236}">
                <a16:creationId xmlns:a16="http://schemas.microsoft.com/office/drawing/2014/main" id="{66B4698C-EB01-AB5B-4E70-116216C4415A}"/>
              </a:ext>
            </a:extLst>
          </p:cNvPr>
          <p:cNvSpPr txBox="1"/>
          <p:nvPr/>
        </p:nvSpPr>
        <p:spPr>
          <a:xfrm>
            <a:off x="10906603" y="3217333"/>
            <a:ext cx="184730" cy="369332"/>
          </a:xfrm>
          <a:prstGeom prst="rect">
            <a:avLst/>
          </a:prstGeom>
          <a:noFill/>
        </p:spPr>
        <p:txBody>
          <a:bodyPr wrap="none" rtlCol="1">
            <a:spAutoFit/>
          </a:bodyPr>
          <a:lstStyle/>
          <a:p>
            <a:endParaRPr lang="ar-SA"/>
          </a:p>
        </p:txBody>
      </p:sp>
      <p:sp>
        <p:nvSpPr>
          <p:cNvPr id="12" name="مربع نص 11">
            <a:extLst>
              <a:ext uri="{FF2B5EF4-FFF2-40B4-BE49-F238E27FC236}">
                <a16:creationId xmlns:a16="http://schemas.microsoft.com/office/drawing/2014/main" id="{72C6288A-9248-7A18-86DB-19EF4E6BAA9C}"/>
              </a:ext>
            </a:extLst>
          </p:cNvPr>
          <p:cNvSpPr txBox="1"/>
          <p:nvPr/>
        </p:nvSpPr>
        <p:spPr>
          <a:xfrm>
            <a:off x="1987378" y="2285120"/>
            <a:ext cx="6891695" cy="892552"/>
          </a:xfrm>
          <a:prstGeom prst="rect">
            <a:avLst/>
          </a:prstGeom>
          <a:noFill/>
        </p:spPr>
        <p:txBody>
          <a:bodyPr wrap="none" rtlCol="1">
            <a:spAutoFit/>
          </a:bodyPr>
          <a:lstStyle/>
          <a:p>
            <a:r>
              <a:rPr lang="ar-SA" sz="2800" dirty="0">
                <a:solidFill>
                  <a:schemeClr val="accent1">
                    <a:lumMod val="75000"/>
                  </a:schemeClr>
                </a:solidFill>
                <a:latin typeface="+mj-lt"/>
                <a:cs typeface="Simplified Arabic" panose="02020603050405020304" pitchFamily="18" charset="-78"/>
              </a:rPr>
              <a:t>تحري الإخلاص في جميع البرامج المقدمة للفئات المستفيدة</a:t>
            </a:r>
            <a:r>
              <a:rPr lang="ar-SA" sz="2400" dirty="0">
                <a:solidFill>
                  <a:srgbClr val="0070C0"/>
                </a:solidFill>
                <a:latin typeface="+mj-lt"/>
                <a:cs typeface="Simplified Arabic" panose="02020603050405020304" pitchFamily="18" charset="-78"/>
              </a:rPr>
              <a:t>. </a:t>
            </a:r>
            <a:endParaRPr lang="en-US" sz="2400" dirty="0">
              <a:solidFill>
                <a:srgbClr val="0070C0"/>
              </a:solidFill>
              <a:latin typeface="+mj-lt"/>
              <a:cs typeface="Simplified Arabic" panose="02020603050405020304" pitchFamily="18" charset="-78"/>
            </a:endParaRPr>
          </a:p>
          <a:p>
            <a:endParaRPr lang="ar-SA" sz="2400" dirty="0">
              <a:solidFill>
                <a:srgbClr val="0070C0"/>
              </a:solidFill>
            </a:endParaRPr>
          </a:p>
        </p:txBody>
      </p:sp>
      <p:sp>
        <p:nvSpPr>
          <p:cNvPr id="13" name="Hexagon 20">
            <a:extLst>
              <a:ext uri="{FF2B5EF4-FFF2-40B4-BE49-F238E27FC236}">
                <a16:creationId xmlns:a16="http://schemas.microsoft.com/office/drawing/2014/main" id="{724B3247-8129-38E7-849C-C8D91B434EF3}"/>
              </a:ext>
            </a:extLst>
          </p:cNvPr>
          <p:cNvSpPr/>
          <p:nvPr/>
        </p:nvSpPr>
        <p:spPr>
          <a:xfrm flipH="1">
            <a:off x="9145537" y="3249789"/>
            <a:ext cx="2589262" cy="844414"/>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rgbClr val="FFFF00"/>
                </a:solidFill>
                <a:latin typeface="Calibri" panose="020F0502020204030204" pitchFamily="34" charset="0"/>
                <a:cs typeface="Arial" panose="020B0604020202020204" pitchFamily="34" charset="0"/>
              </a:rPr>
              <a:t>تكامل</a:t>
            </a:r>
            <a:r>
              <a:rPr lang="ar-SA" sz="1600" dirty="0">
                <a:solidFill>
                  <a:srgbClr val="FFFF00"/>
                </a:solidFill>
                <a:latin typeface="Calibri" panose="020F0502020204030204" pitchFamily="34" charset="0"/>
                <a:ea typeface="Calibri" panose="020F0502020204030204" pitchFamily="34" charset="0"/>
                <a:cs typeface="Arial" panose="020B0604020202020204" pitchFamily="34" charset="0"/>
              </a:rPr>
              <a:t> </a:t>
            </a:r>
            <a:r>
              <a:rPr lang="ar-SA" sz="3200" b="1" dirty="0">
                <a:solidFill>
                  <a:srgbClr val="FFFF00"/>
                </a:solidFill>
                <a:latin typeface="Calibri" panose="020F0502020204030204" pitchFamily="34" charset="0"/>
                <a:cs typeface="Arial" panose="020B0604020202020204" pitchFamily="34" charset="0"/>
              </a:rPr>
              <a:t>الأدوار</a:t>
            </a:r>
            <a:endParaRPr lang="en-US" sz="3200" b="1" dirty="0">
              <a:solidFill>
                <a:srgbClr val="FFFF00"/>
              </a:solidFill>
              <a:latin typeface="Calibri" panose="020F0502020204030204" pitchFamily="34" charset="0"/>
              <a:cs typeface="Arial" panose="020B0604020202020204" pitchFamily="34" charset="0"/>
            </a:endParaRPr>
          </a:p>
        </p:txBody>
      </p:sp>
      <p:sp>
        <p:nvSpPr>
          <p:cNvPr id="14" name="Hexagon 20">
            <a:extLst>
              <a:ext uri="{FF2B5EF4-FFF2-40B4-BE49-F238E27FC236}">
                <a16:creationId xmlns:a16="http://schemas.microsoft.com/office/drawing/2014/main" id="{ECCAACB2-08B2-EA54-7556-A40585B41C40}"/>
              </a:ext>
            </a:extLst>
          </p:cNvPr>
          <p:cNvSpPr/>
          <p:nvPr/>
        </p:nvSpPr>
        <p:spPr>
          <a:xfrm flipH="1">
            <a:off x="9145537" y="4406570"/>
            <a:ext cx="2589262" cy="830714"/>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b="1" dirty="0">
                <a:solidFill>
                  <a:srgbClr val="FFFF00"/>
                </a:solidFill>
                <a:latin typeface="Calibri" panose="020F0502020204030204" pitchFamily="34" charset="0"/>
                <a:cs typeface="Arial" panose="020B0604020202020204" pitchFamily="34" charset="0"/>
              </a:rPr>
              <a:t>   الحوكمة</a:t>
            </a:r>
            <a:endParaRPr lang="en-US" sz="3200" b="1" dirty="0">
              <a:solidFill>
                <a:srgbClr val="FFFF00"/>
              </a:solidFill>
              <a:latin typeface="Calibri" panose="020F050202020403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BE9E1568-28BE-BB5B-A63C-DF3E5F4DD322}"/>
              </a:ext>
            </a:extLst>
          </p:cNvPr>
          <p:cNvSpPr txBox="1"/>
          <p:nvPr/>
        </p:nvSpPr>
        <p:spPr>
          <a:xfrm>
            <a:off x="1609678" y="4576983"/>
            <a:ext cx="7372531" cy="523220"/>
          </a:xfrm>
          <a:prstGeom prst="rect">
            <a:avLst/>
          </a:prstGeom>
          <a:noFill/>
        </p:spPr>
        <p:txBody>
          <a:bodyPr wrap="none" rtlCol="1">
            <a:spAutoFit/>
          </a:bodyPr>
          <a:lstStyle/>
          <a:p>
            <a:r>
              <a:rPr lang="ar-SA" sz="2800" dirty="0">
                <a:solidFill>
                  <a:schemeClr val="accent1">
                    <a:lumMod val="75000"/>
                  </a:schemeClr>
                </a:solidFill>
                <a:latin typeface="+mj-lt"/>
                <a:cs typeface="Simplified Arabic" panose="02020603050405020304" pitchFamily="18" charset="-78"/>
              </a:rPr>
              <a:t>الالتزام بقواعد الحوكمة والأنظمة والقوانين والإلمام بثقافة الشفافية.</a:t>
            </a:r>
          </a:p>
        </p:txBody>
      </p:sp>
      <p:sp>
        <p:nvSpPr>
          <p:cNvPr id="16" name="Hexagon 20">
            <a:extLst>
              <a:ext uri="{FF2B5EF4-FFF2-40B4-BE49-F238E27FC236}">
                <a16:creationId xmlns:a16="http://schemas.microsoft.com/office/drawing/2014/main" id="{9E80F5E2-8337-3967-1E6D-4E46CD5C3BB6}"/>
              </a:ext>
            </a:extLst>
          </p:cNvPr>
          <p:cNvSpPr/>
          <p:nvPr/>
        </p:nvSpPr>
        <p:spPr>
          <a:xfrm flipH="1">
            <a:off x="9145537" y="5553973"/>
            <a:ext cx="2589262" cy="830714"/>
          </a:xfrm>
          <a:prstGeom prst="hexagon">
            <a:avLst/>
          </a:prstGeom>
          <a:solidFill>
            <a:srgbClr val="36A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b="1" dirty="0">
                <a:solidFill>
                  <a:srgbClr val="FFFF00"/>
                </a:solidFill>
                <a:latin typeface="Calibri" panose="020F0502020204030204" pitchFamily="34" charset="0"/>
                <a:ea typeface="Calibri" panose="020F0502020204030204" pitchFamily="34" charset="0"/>
                <a:cs typeface="Arial" panose="020B0604020202020204" pitchFamily="34" charset="0"/>
              </a:rPr>
              <a:t>الابداع </a:t>
            </a:r>
            <a:r>
              <a:rPr lang="ar-SA" sz="2800" b="1" dirty="0">
                <a:solidFill>
                  <a:srgbClr val="FFFF00"/>
                </a:solidFill>
                <a:latin typeface="Calibri" panose="020F0502020204030204" pitchFamily="34" charset="0"/>
                <a:cs typeface="Arial" panose="020B0604020202020204" pitchFamily="34" charset="0"/>
              </a:rPr>
              <a:t>والابتكار</a:t>
            </a:r>
            <a:endParaRPr lang="en-US" sz="2800" b="1" dirty="0">
              <a:solidFill>
                <a:srgbClr val="FFFF00"/>
              </a:solidFill>
              <a:latin typeface="Calibri" panose="020F0502020204030204" pitchFamily="34" charset="0"/>
              <a:cs typeface="Arial" panose="020B0604020202020204" pitchFamily="34" charset="0"/>
            </a:endParaRPr>
          </a:p>
        </p:txBody>
      </p:sp>
      <p:sp>
        <p:nvSpPr>
          <p:cNvPr id="17" name="مربع نص 16">
            <a:extLst>
              <a:ext uri="{FF2B5EF4-FFF2-40B4-BE49-F238E27FC236}">
                <a16:creationId xmlns:a16="http://schemas.microsoft.com/office/drawing/2014/main" id="{73E281AF-3528-9774-F207-DE77350FC11A}"/>
              </a:ext>
            </a:extLst>
          </p:cNvPr>
          <p:cNvSpPr txBox="1"/>
          <p:nvPr/>
        </p:nvSpPr>
        <p:spPr>
          <a:xfrm>
            <a:off x="1161075" y="3410386"/>
            <a:ext cx="7536037" cy="523220"/>
          </a:xfrm>
          <a:prstGeom prst="rect">
            <a:avLst/>
          </a:prstGeom>
          <a:noFill/>
        </p:spPr>
        <p:txBody>
          <a:bodyPr wrap="none" rtlCol="1">
            <a:spAutoFit/>
          </a:bodyPr>
          <a:lstStyle/>
          <a:p>
            <a:r>
              <a:rPr lang="ar-SA" sz="2800">
                <a:solidFill>
                  <a:schemeClr val="accent1">
                    <a:lumMod val="75000"/>
                  </a:schemeClr>
                </a:solidFill>
                <a:latin typeface="+mj-lt"/>
                <a:cs typeface="Simplified Arabic" panose="02020603050405020304" pitchFamily="18" charset="-78"/>
              </a:rPr>
              <a:t>تحقيق التكامل بين أدوار العاملين في الجمعية ومؤسسات المجتمع</a:t>
            </a:r>
            <a:r>
              <a:rPr lang="ar-SA" sz="1800">
                <a:solidFill>
                  <a:srgbClr val="0070C0"/>
                </a:solidFill>
                <a:latin typeface="+mj-lt"/>
                <a:cs typeface="Simplified Arabic" panose="02020603050405020304" pitchFamily="18" charset="-78"/>
              </a:rPr>
              <a:t>.</a:t>
            </a:r>
            <a:endParaRPr lang="ar-SA">
              <a:solidFill>
                <a:srgbClr val="0070C0"/>
              </a:solidFill>
            </a:endParaRPr>
          </a:p>
        </p:txBody>
      </p:sp>
      <p:sp>
        <p:nvSpPr>
          <p:cNvPr id="18" name="مربع نص 17">
            <a:extLst>
              <a:ext uri="{FF2B5EF4-FFF2-40B4-BE49-F238E27FC236}">
                <a16:creationId xmlns:a16="http://schemas.microsoft.com/office/drawing/2014/main" id="{84E75F00-5591-0B43-DB06-51D9A81E0503}"/>
              </a:ext>
            </a:extLst>
          </p:cNvPr>
          <p:cNvSpPr txBox="1"/>
          <p:nvPr/>
        </p:nvSpPr>
        <p:spPr>
          <a:xfrm>
            <a:off x="542078" y="5707720"/>
            <a:ext cx="8440131" cy="523220"/>
          </a:xfrm>
          <a:prstGeom prst="rect">
            <a:avLst/>
          </a:prstGeom>
          <a:noFill/>
        </p:spPr>
        <p:txBody>
          <a:bodyPr wrap="none" rtlCol="1">
            <a:spAutoFit/>
          </a:bodyPr>
          <a:lstStyle/>
          <a:p>
            <a:r>
              <a:rPr lang="ar-SA" sz="2800">
                <a:solidFill>
                  <a:schemeClr val="accent1">
                    <a:lumMod val="75000"/>
                  </a:schemeClr>
                </a:solidFill>
                <a:latin typeface="+mj-lt"/>
                <a:cs typeface="Simplified Arabic" panose="02020603050405020304" pitchFamily="18" charset="-78"/>
              </a:rPr>
              <a:t>التوجيه والإرشاد والتأهيل والتدريب المبتكر في المشاريع المنفذة للمستفيدين</a:t>
            </a:r>
            <a:r>
              <a:rPr lang="ar-SA" sz="1800">
                <a:solidFill>
                  <a:srgbClr val="0070C0"/>
                </a:solidFill>
                <a:latin typeface="+mj-lt"/>
                <a:cs typeface="Simplified Arabic" panose="02020603050405020304" pitchFamily="18" charset="-78"/>
              </a:rPr>
              <a:t>.</a:t>
            </a:r>
            <a:endParaRPr lang="ar-SA">
              <a:solidFill>
                <a:srgbClr val="0070C0"/>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9653844"/>
      </p:ext>
    </p:extLst>
  </p:cSld>
  <p:clrMapOvr>
    <a:masterClrMapping/>
  </p:clrMapOvr>
  <mc:AlternateContent xmlns:mc="http://schemas.openxmlformats.org/markup-compatibility/2006">
    <mc:Choice xmlns:p14="http://schemas.microsoft.com/office/powerpoint/2010/main" Requires="p14">
      <p:transition spd="slow" p14:dur="2000" advTm="11841"/>
    </mc:Choice>
    <mc:Fallback>
      <p:transition spd="slow" advTm="1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6|1.2"/>
</p:tagLst>
</file>

<file path=ppt/tags/tag2.xml><?xml version="1.0" encoding="utf-8"?>
<p:tagLst xmlns:a="http://schemas.openxmlformats.org/drawingml/2006/main" xmlns:r="http://schemas.openxmlformats.org/officeDocument/2006/relationships" xmlns:p="http://schemas.openxmlformats.org/presentationml/2006/main">
  <p:tag name="TIMING" val="|20.6"/>
</p:tagLst>
</file>

<file path=ppt/tags/tag3.xml><?xml version="1.0" encoding="utf-8"?>
<p:tagLst xmlns:a="http://schemas.openxmlformats.org/drawingml/2006/main" xmlns:r="http://schemas.openxmlformats.org/officeDocument/2006/relationships" xmlns:p="http://schemas.openxmlformats.org/presentationml/2006/main">
  <p:tag name="TIMING" val="|3.1|1.5|1.4|1.6|1.4|1.8|1.8|1.7|1.7"/>
</p:tagLst>
</file>

<file path=ppt/tags/tag4.xml><?xml version="1.0" encoding="utf-8"?>
<p:tagLst xmlns:a="http://schemas.openxmlformats.org/drawingml/2006/main" xmlns:r="http://schemas.openxmlformats.org/officeDocument/2006/relationships" xmlns:p="http://schemas.openxmlformats.org/presentationml/2006/main">
  <p:tag name="TIMING" val="|30.6"/>
</p:tagLst>
</file>

<file path=ppt/tags/tag5.xml><?xml version="1.0" encoding="utf-8"?>
<p:tagLst xmlns:a="http://schemas.openxmlformats.org/drawingml/2006/main" xmlns:r="http://schemas.openxmlformats.org/officeDocument/2006/relationships" xmlns:p="http://schemas.openxmlformats.org/presentationml/2006/main">
  <p:tag name="TIMING" val="|2.9|2.6"/>
</p:tagLst>
</file>

<file path=ppt/tags/tag6.xml><?xml version="1.0" encoding="utf-8"?>
<p:tagLst xmlns:a="http://schemas.openxmlformats.org/drawingml/2006/main" xmlns:r="http://schemas.openxmlformats.org/officeDocument/2006/relationships" xmlns:p="http://schemas.openxmlformats.org/presentationml/2006/main">
  <p:tag name="TIMING" val="|14.3|1.4|1.8|3.1|1.4"/>
</p:tagLst>
</file>

<file path=ppt/tags/tag7.xml><?xml version="1.0" encoding="utf-8"?>
<p:tagLst xmlns:a="http://schemas.openxmlformats.org/drawingml/2006/main" xmlns:r="http://schemas.openxmlformats.org/officeDocument/2006/relationships" xmlns:p="http://schemas.openxmlformats.org/presentationml/2006/main">
  <p:tag name="TIMING" val="|3.4|2.4|4.5"/>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{316B9886-CB6C-B44C-9619-D8776BDE704E}tf10001058</Template>
  <TotalTime>2537</TotalTime>
  <Words>2938</Words>
  <Application>Microsoft Office PowerPoint</Application>
  <PresentationFormat>Widescreen</PresentationFormat>
  <Paragraphs>380</Paragraphs>
  <Slides>55</Slides>
  <Notes>0</Notes>
  <HiddenSlides>0</HiddenSlides>
  <MMClips>55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9" baseType="lpstr">
      <vt:lpstr>맑은 고딕</vt:lpstr>
      <vt:lpstr>A Jannat LT</vt:lpstr>
      <vt:lpstr>Andalus</vt:lpstr>
      <vt:lpstr>Arial</vt:lpstr>
      <vt:lpstr>Beirut</vt:lpstr>
      <vt:lpstr>Calibri</vt:lpstr>
      <vt:lpstr>Calibri Light</vt:lpstr>
      <vt:lpstr>Sakkal Majalla</vt:lpstr>
      <vt:lpstr>Simplified Arabic</vt:lpstr>
      <vt:lpstr>Times New Roman</vt:lpstr>
      <vt:lpstr>Traditional Arabic</vt:lpstr>
      <vt:lpstr>Wingdings</vt:lpstr>
      <vt:lpstr>نسق Office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جدول أعمال الاجتماع الأول (عن بعد) الجمعية العمومية العادية والجمعية العمومية غير العادية برئاسة د. علي بن أحمد السالم يوم الأحد 29 / 11 / 1444 الموافق 18 / 6 / 2023 الساعة الرابعة ونصف عصرا  مدة الاجتماع ساعتين </dc:title>
  <dc:creator>Microsoft Office User</dc:creator>
  <cp:lastModifiedBy>Ali Ahmed AlSalem</cp:lastModifiedBy>
  <cp:revision>594</cp:revision>
  <dcterms:created xsi:type="dcterms:W3CDTF">2023-05-31T17:11:01Z</dcterms:created>
  <dcterms:modified xsi:type="dcterms:W3CDTF">2024-09-24T08:55:30Z</dcterms:modified>
</cp:coreProperties>
</file>